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1"/>
  </p:notesMasterIdLst>
  <p:sldIdLst>
    <p:sldId id="257" r:id="rId3"/>
    <p:sldId id="1124" r:id="rId4"/>
    <p:sldId id="260" r:id="rId5"/>
    <p:sldId id="1125" r:id="rId6"/>
    <p:sldId id="261" r:id="rId7"/>
    <p:sldId id="1129" r:id="rId8"/>
    <p:sldId id="264" r:id="rId9"/>
    <p:sldId id="265" r:id="rId10"/>
    <p:sldId id="1132" r:id="rId11"/>
    <p:sldId id="267" r:id="rId12"/>
    <p:sldId id="268" r:id="rId13"/>
    <p:sldId id="1133" r:id="rId14"/>
    <p:sldId id="1254" r:id="rId15"/>
    <p:sldId id="1246" r:id="rId16"/>
    <p:sldId id="1247" r:id="rId17"/>
    <p:sldId id="1248" r:id="rId18"/>
    <p:sldId id="1255" r:id="rId19"/>
    <p:sldId id="1131" r:id="rId20"/>
    <p:sldId id="279" r:id="rId21"/>
    <p:sldId id="280" r:id="rId22"/>
    <p:sldId id="1142" r:id="rId23"/>
    <p:sldId id="1143" r:id="rId24"/>
    <p:sldId id="1144" r:id="rId25"/>
    <p:sldId id="1145" r:id="rId26"/>
    <p:sldId id="1112" r:id="rId27"/>
    <p:sldId id="323" r:id="rId28"/>
    <p:sldId id="1113"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1CF29-E0E2-4DDD-A3FB-C434D53B6DAF}" type="doc">
      <dgm:prSet loTypeId="urn:microsoft.com/office/officeart/2005/8/layout/vList3#3" loCatId="list" qsTypeId="urn:microsoft.com/office/officeart/2005/8/quickstyle/simple1" qsCatId="simple" csTypeId="urn:microsoft.com/office/officeart/2005/8/colors/colorful4" csCatId="colorful" phldr="1"/>
      <dgm:spPr/>
      <dgm:t>
        <a:bodyPr/>
        <a:lstStyle/>
        <a:p>
          <a:endParaRPr lang="en-US"/>
        </a:p>
      </dgm:t>
    </dgm:pt>
    <dgm:pt modelId="{38E28E5B-2C70-4276-8B33-9530A08F74D4}">
      <dgm:prSet custT="1"/>
      <dgm:spPr>
        <a:solidFill>
          <a:srgbClr val="13819B"/>
        </a:solidFill>
      </dgm:spPr>
      <dgm:t>
        <a:bodyPr/>
        <a:lstStyle/>
        <a:p>
          <a:pPr algn="l" rtl="0">
            <a:spcBef>
              <a:spcPts val="0"/>
            </a:spcBef>
            <a:spcAft>
              <a:spcPts val="1100"/>
            </a:spcAft>
          </a:pPr>
          <a:r>
            <a:rPr lang="en-US" sz="1900" dirty="0">
              <a:solidFill>
                <a:schemeClr val="bg1"/>
              </a:solidFill>
              <a:latin typeface="+mn-lt"/>
            </a:rPr>
            <a:t>Customer service representatives can walk you through your tax return or the registration process, as well as answer your general tax </a:t>
          </a:r>
          <a:r>
            <a:rPr lang="en-US" sz="1900" u="none" dirty="0">
              <a:solidFill>
                <a:schemeClr val="bg1"/>
              </a:solidFill>
              <a:latin typeface="+mn-lt"/>
            </a:rPr>
            <a:t>questions.</a:t>
          </a:r>
        </a:p>
        <a:p>
          <a:pPr algn="l">
            <a:spcBef>
              <a:spcPts val="0"/>
            </a:spcBef>
            <a:spcAft>
              <a:spcPts val="1100"/>
            </a:spcAft>
          </a:pPr>
          <a:r>
            <a:rPr lang="en-US" sz="1900" dirty="0">
              <a:solidFill>
                <a:schemeClr val="bg1"/>
              </a:solidFill>
              <a:latin typeface="+mn-lt"/>
            </a:rPr>
            <a:t>1-800-400-7115</a:t>
          </a:r>
        </a:p>
        <a:p>
          <a:pPr algn="l">
            <a:spcBef>
              <a:spcPct val="0"/>
            </a:spcBef>
            <a:spcAft>
              <a:spcPts val="1100"/>
            </a:spcAft>
          </a:pPr>
          <a:r>
            <a:rPr lang="en-US" sz="1900" dirty="0">
              <a:solidFill>
                <a:schemeClr val="bg1"/>
              </a:solidFill>
              <a:latin typeface="+mn-lt"/>
            </a:rPr>
            <a:t>CRS:711 for the hearing and speech impaired</a:t>
          </a:r>
        </a:p>
        <a:p>
          <a:pPr algn="l">
            <a:spcBef>
              <a:spcPct val="0"/>
            </a:spcBef>
            <a:spcAft>
              <a:spcPts val="0"/>
            </a:spcAft>
          </a:pPr>
          <a:r>
            <a:rPr lang="en-US" sz="1900" dirty="0">
              <a:solidFill>
                <a:schemeClr val="bg1"/>
              </a:solidFill>
              <a:latin typeface="+mn-lt"/>
            </a:rPr>
            <a:t>Monday–Friday from 7:30 a.m. to 5:00 p.m. (Pacific time), except state holidays.</a:t>
          </a:r>
        </a:p>
      </dgm:t>
    </dgm:pt>
    <dgm:pt modelId="{4C1738FC-EA71-4BF1-838B-3A4190DBDAEF}" type="parTrans" cxnId="{E8AA0BE2-8703-4A8C-AEC6-88DF5F2E8CF4}">
      <dgm:prSet/>
      <dgm:spPr/>
      <dgm:t>
        <a:bodyPr/>
        <a:lstStyle/>
        <a:p>
          <a:pPr algn="r"/>
          <a:endParaRPr lang="en-US"/>
        </a:p>
      </dgm:t>
    </dgm:pt>
    <dgm:pt modelId="{EDF86DBC-797D-4364-8BA2-A2B13F38E8FA}" type="sibTrans" cxnId="{E8AA0BE2-8703-4A8C-AEC6-88DF5F2E8CF4}">
      <dgm:prSet/>
      <dgm:spPr/>
      <dgm:t>
        <a:bodyPr/>
        <a:lstStyle/>
        <a:p>
          <a:pPr algn="r"/>
          <a:endParaRPr lang="en-US"/>
        </a:p>
      </dgm:t>
    </dgm:pt>
    <dgm:pt modelId="{4B1AFC10-F9B8-4F66-852C-777904457B7F}">
      <dgm:prSet custT="1"/>
      <dgm:spPr>
        <a:solidFill>
          <a:srgbClr val="13819B"/>
        </a:solidFill>
      </dgm:spPr>
      <dgm:t>
        <a:bodyPr/>
        <a:lstStyle/>
        <a:p>
          <a:pPr marL="228600" indent="0" algn="l" rtl="0"/>
          <a:r>
            <a:rPr lang="en-US" sz="1900" dirty="0">
              <a:solidFill>
                <a:schemeClr val="bg1"/>
              </a:solidFill>
              <a:latin typeface="+mn-lt"/>
            </a:rPr>
            <a:t>24-hour voice recordings on specific topics.</a:t>
          </a:r>
        </a:p>
      </dgm:t>
    </dgm:pt>
    <dgm:pt modelId="{9A71F9EE-225D-4F29-BFD2-1CDEC30E20E6}" type="parTrans" cxnId="{4739B6A2-38AC-4A71-B727-25A10F65183B}">
      <dgm:prSet/>
      <dgm:spPr/>
      <dgm:t>
        <a:bodyPr/>
        <a:lstStyle/>
        <a:p>
          <a:pPr algn="r"/>
          <a:endParaRPr lang="en-US"/>
        </a:p>
      </dgm:t>
    </dgm:pt>
    <dgm:pt modelId="{1081D811-9F5E-425B-8ADA-4706B0A20610}" type="sibTrans" cxnId="{4739B6A2-38AC-4A71-B727-25A10F65183B}">
      <dgm:prSet/>
      <dgm:spPr/>
      <dgm:t>
        <a:bodyPr/>
        <a:lstStyle/>
        <a:p>
          <a:pPr algn="r"/>
          <a:endParaRPr lang="en-US"/>
        </a:p>
      </dgm:t>
    </dgm:pt>
    <dgm:pt modelId="{250654E5-52D2-4507-978E-E1BF6F6DB74E}" type="pres">
      <dgm:prSet presAssocID="{AE81CF29-E0E2-4DDD-A3FB-C434D53B6DAF}" presName="linearFlow" presStyleCnt="0">
        <dgm:presLayoutVars>
          <dgm:dir/>
          <dgm:resizeHandles val="exact"/>
        </dgm:presLayoutVars>
      </dgm:prSet>
      <dgm:spPr/>
    </dgm:pt>
    <dgm:pt modelId="{5B353B62-DD20-431C-B080-F97157DC9E57}" type="pres">
      <dgm:prSet presAssocID="{38E28E5B-2C70-4276-8B33-9530A08F74D4}" presName="composite" presStyleCnt="0"/>
      <dgm:spPr/>
    </dgm:pt>
    <dgm:pt modelId="{97FF5C87-594A-47C6-A976-C83E957D7D77}" type="pres">
      <dgm:prSet presAssocID="{38E28E5B-2C70-4276-8B33-9530A08F74D4}" presName="imgShp" presStyleLbl="fgImgPlace1" presStyleIdx="0" presStyleCnt="2" custLinFactNeighborX="-74099"/>
      <dgm:spPr>
        <a:blipFill dpi="0" rotWithShape="1">
          <a:blip xmlns:r="http://schemas.openxmlformats.org/officeDocument/2006/relationships" r:embed="rId1"/>
          <a:srcRect/>
          <a:stretch>
            <a:fillRect l="-39096" r="-39096"/>
          </a:stretch>
        </a:blipFill>
        <a:ln w="38100">
          <a:solidFill>
            <a:srgbClr val="13819B"/>
          </a:solidFill>
        </a:ln>
      </dgm:spPr>
      <dgm:extLst>
        <a:ext uri="{E40237B7-FDA0-4F09-8148-C483321AD2D9}">
          <dgm14:cNvPr xmlns:dgm14="http://schemas.microsoft.com/office/drawing/2010/diagram" id="0" name="" descr="call center person"/>
        </a:ext>
      </dgm:extLst>
    </dgm:pt>
    <dgm:pt modelId="{5C4ED9D7-FD6F-47DA-A75E-7409AAE34931}" type="pres">
      <dgm:prSet presAssocID="{38E28E5B-2C70-4276-8B33-9530A08F74D4}" presName="txShp" presStyleLbl="node1" presStyleIdx="0" presStyleCnt="2" custScaleX="137858" custScaleY="253029" custLinFactNeighborX="6418" custLinFactNeighborY="942">
        <dgm:presLayoutVars>
          <dgm:bulletEnabled val="1"/>
        </dgm:presLayoutVars>
      </dgm:prSet>
      <dgm:spPr/>
    </dgm:pt>
    <dgm:pt modelId="{3289BEBE-753F-44C7-809D-5E47394DA1F0}" type="pres">
      <dgm:prSet presAssocID="{EDF86DBC-797D-4364-8BA2-A2B13F38E8FA}" presName="spacing" presStyleCnt="0"/>
      <dgm:spPr/>
    </dgm:pt>
    <dgm:pt modelId="{508BC014-46DB-44F9-BF5A-5DFED6E2C4A4}" type="pres">
      <dgm:prSet presAssocID="{4B1AFC10-F9B8-4F66-852C-777904457B7F}" presName="composite" presStyleCnt="0"/>
      <dgm:spPr/>
    </dgm:pt>
    <dgm:pt modelId="{CD0DE982-8143-414C-9A7B-9E0A8372AA43}" type="pres">
      <dgm:prSet presAssocID="{4B1AFC10-F9B8-4F66-852C-777904457B7F}" presName="imgShp" presStyleLbl="fgImgPlace1" presStyleIdx="1" presStyleCnt="2" custLinFactNeighborX="-58705" custLinFactNeighborY="-9376"/>
      <dgm:spPr>
        <a:blipFill rotWithShape="1">
          <a:blip xmlns:r="http://schemas.openxmlformats.org/officeDocument/2006/relationships" r:embed="rId2"/>
          <a:stretch>
            <a:fillRect/>
          </a:stretch>
        </a:blipFill>
        <a:ln w="38100">
          <a:solidFill>
            <a:srgbClr val="13819B"/>
          </a:solidFill>
        </a:ln>
      </dgm:spPr>
      <dgm:extLst>
        <a:ext uri="{E40237B7-FDA0-4F09-8148-C483321AD2D9}">
          <dgm14:cNvPr xmlns:dgm14="http://schemas.microsoft.com/office/drawing/2010/diagram" id="0" name="" descr="smart phone"/>
        </a:ext>
      </dgm:extLst>
    </dgm:pt>
    <dgm:pt modelId="{BDE3388C-78CD-452E-BFC3-2C5FE367657A}" type="pres">
      <dgm:prSet presAssocID="{4B1AFC10-F9B8-4F66-852C-777904457B7F}" presName="txShp" presStyleLbl="node1" presStyleIdx="1" presStyleCnt="2" custScaleX="129935" custScaleY="88902" custLinFactNeighborX="10220" custLinFactNeighborY="-8087">
        <dgm:presLayoutVars>
          <dgm:bulletEnabled val="1"/>
        </dgm:presLayoutVars>
      </dgm:prSet>
      <dgm:spPr/>
    </dgm:pt>
  </dgm:ptLst>
  <dgm:cxnLst>
    <dgm:cxn modelId="{063ABC38-FC59-4B6A-85C8-CF55E18B80DF}" type="presOf" srcId="{4B1AFC10-F9B8-4F66-852C-777904457B7F}" destId="{BDE3388C-78CD-452E-BFC3-2C5FE367657A}" srcOrd="0" destOrd="0" presId="urn:microsoft.com/office/officeart/2005/8/layout/vList3#3"/>
    <dgm:cxn modelId="{4A1CAF45-F483-49FD-9894-698139B41362}" type="presOf" srcId="{AE81CF29-E0E2-4DDD-A3FB-C434D53B6DAF}" destId="{250654E5-52D2-4507-978E-E1BF6F6DB74E}" srcOrd="0" destOrd="0" presId="urn:microsoft.com/office/officeart/2005/8/layout/vList3#3"/>
    <dgm:cxn modelId="{4739B6A2-38AC-4A71-B727-25A10F65183B}" srcId="{AE81CF29-E0E2-4DDD-A3FB-C434D53B6DAF}" destId="{4B1AFC10-F9B8-4F66-852C-777904457B7F}" srcOrd="1" destOrd="0" parTransId="{9A71F9EE-225D-4F29-BFD2-1CDEC30E20E6}" sibTransId="{1081D811-9F5E-425B-8ADA-4706B0A20610}"/>
    <dgm:cxn modelId="{3AAF9BD1-251F-4CE0-B5F2-E17FCF224000}" type="presOf" srcId="{38E28E5B-2C70-4276-8B33-9530A08F74D4}" destId="{5C4ED9D7-FD6F-47DA-A75E-7409AAE34931}" srcOrd="0" destOrd="0" presId="urn:microsoft.com/office/officeart/2005/8/layout/vList3#3"/>
    <dgm:cxn modelId="{E8AA0BE2-8703-4A8C-AEC6-88DF5F2E8CF4}" srcId="{AE81CF29-E0E2-4DDD-A3FB-C434D53B6DAF}" destId="{38E28E5B-2C70-4276-8B33-9530A08F74D4}" srcOrd="0" destOrd="0" parTransId="{4C1738FC-EA71-4BF1-838B-3A4190DBDAEF}" sibTransId="{EDF86DBC-797D-4364-8BA2-A2B13F38E8FA}"/>
    <dgm:cxn modelId="{8403A9FF-5DE2-47DC-A600-7E28950E7E94}" type="presParOf" srcId="{250654E5-52D2-4507-978E-E1BF6F6DB74E}" destId="{5B353B62-DD20-431C-B080-F97157DC9E57}" srcOrd="0" destOrd="0" presId="urn:microsoft.com/office/officeart/2005/8/layout/vList3#3"/>
    <dgm:cxn modelId="{D0C845E2-F9E5-45D9-AED1-E7CA3CDB45B3}" type="presParOf" srcId="{5B353B62-DD20-431C-B080-F97157DC9E57}" destId="{97FF5C87-594A-47C6-A976-C83E957D7D77}" srcOrd="0" destOrd="0" presId="urn:microsoft.com/office/officeart/2005/8/layout/vList3#3"/>
    <dgm:cxn modelId="{CD35305D-EE78-4288-9470-937593E69020}" type="presParOf" srcId="{5B353B62-DD20-431C-B080-F97157DC9E57}" destId="{5C4ED9D7-FD6F-47DA-A75E-7409AAE34931}" srcOrd="1" destOrd="0" presId="urn:microsoft.com/office/officeart/2005/8/layout/vList3#3"/>
    <dgm:cxn modelId="{2D87E720-6395-4CCC-83CE-55244B086884}" type="presParOf" srcId="{250654E5-52D2-4507-978E-E1BF6F6DB74E}" destId="{3289BEBE-753F-44C7-809D-5E47394DA1F0}" srcOrd="1" destOrd="0" presId="urn:microsoft.com/office/officeart/2005/8/layout/vList3#3"/>
    <dgm:cxn modelId="{CBFE6CE7-36EC-4F11-864E-EB6E96343E98}" type="presParOf" srcId="{250654E5-52D2-4507-978E-E1BF6F6DB74E}" destId="{508BC014-46DB-44F9-BF5A-5DFED6E2C4A4}" srcOrd="2" destOrd="0" presId="urn:microsoft.com/office/officeart/2005/8/layout/vList3#3"/>
    <dgm:cxn modelId="{FE242F91-A685-4D0E-A7E0-B1610DEE1C63}" type="presParOf" srcId="{508BC014-46DB-44F9-BF5A-5DFED6E2C4A4}" destId="{CD0DE982-8143-414C-9A7B-9E0A8372AA43}" srcOrd="0" destOrd="0" presId="urn:microsoft.com/office/officeart/2005/8/layout/vList3#3"/>
    <dgm:cxn modelId="{DD1AB836-F5A7-4649-B63E-14553320E9E7}" type="presParOf" srcId="{508BC014-46DB-44F9-BF5A-5DFED6E2C4A4}" destId="{BDE3388C-78CD-452E-BFC3-2C5FE367657A}"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ED9D7-FD6F-47DA-A75E-7409AAE34931}">
      <dsp:nvSpPr>
        <dsp:cNvPr id="0" name=""/>
        <dsp:cNvSpPr/>
      </dsp:nvSpPr>
      <dsp:spPr>
        <a:xfrm rot="10800000">
          <a:off x="637381" y="11601"/>
          <a:ext cx="7019373" cy="2985250"/>
        </a:xfrm>
        <a:prstGeom prst="homePlate">
          <a:avLst/>
        </a:prstGeom>
        <a:solidFill>
          <a:srgbClr val="138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262" tIns="72390" rIns="135128" bIns="72390" numCol="1" spcCol="1270" anchor="ctr" anchorCtr="0">
          <a:noAutofit/>
        </a:bodyPr>
        <a:lstStyle/>
        <a:p>
          <a:pPr marL="0" lvl="0" indent="0" algn="l" defTabSz="844550" rtl="0">
            <a:lnSpc>
              <a:spcPct val="90000"/>
            </a:lnSpc>
            <a:spcBef>
              <a:spcPct val="0"/>
            </a:spcBef>
            <a:spcAft>
              <a:spcPts val="1100"/>
            </a:spcAft>
            <a:buNone/>
          </a:pPr>
          <a:r>
            <a:rPr lang="en-US" sz="1900" kern="1200" dirty="0">
              <a:solidFill>
                <a:schemeClr val="bg1"/>
              </a:solidFill>
              <a:latin typeface="+mn-lt"/>
            </a:rPr>
            <a:t>Customer service representatives can walk you through your tax return or the registration process, as well as answer your general tax </a:t>
          </a:r>
          <a:r>
            <a:rPr lang="en-US" sz="1900" u="none" kern="1200" dirty="0">
              <a:solidFill>
                <a:schemeClr val="bg1"/>
              </a:solidFill>
              <a:latin typeface="+mn-lt"/>
            </a:rPr>
            <a:t>questions.</a:t>
          </a:r>
        </a:p>
        <a:p>
          <a:pPr marL="0" lvl="0" indent="0" algn="l" defTabSz="844550">
            <a:lnSpc>
              <a:spcPct val="90000"/>
            </a:lnSpc>
            <a:spcBef>
              <a:spcPct val="0"/>
            </a:spcBef>
            <a:spcAft>
              <a:spcPts val="1100"/>
            </a:spcAft>
            <a:buNone/>
          </a:pPr>
          <a:r>
            <a:rPr lang="en-US" sz="1900" kern="1200" dirty="0">
              <a:solidFill>
                <a:schemeClr val="bg1"/>
              </a:solidFill>
              <a:latin typeface="+mn-lt"/>
            </a:rPr>
            <a:t>1-800-400-7115</a:t>
          </a:r>
        </a:p>
        <a:p>
          <a:pPr marL="0" lvl="0" indent="0" algn="l" defTabSz="844550">
            <a:lnSpc>
              <a:spcPct val="90000"/>
            </a:lnSpc>
            <a:spcBef>
              <a:spcPct val="0"/>
            </a:spcBef>
            <a:spcAft>
              <a:spcPts val="1100"/>
            </a:spcAft>
            <a:buNone/>
          </a:pPr>
          <a:r>
            <a:rPr lang="en-US" sz="1900" kern="1200" dirty="0">
              <a:solidFill>
                <a:schemeClr val="bg1"/>
              </a:solidFill>
              <a:latin typeface="+mn-lt"/>
            </a:rPr>
            <a:t>CRS:711 for the hearing and speech impaired</a:t>
          </a:r>
        </a:p>
        <a:p>
          <a:pPr marL="0" lvl="0" indent="0" algn="l" defTabSz="844550">
            <a:lnSpc>
              <a:spcPct val="90000"/>
            </a:lnSpc>
            <a:spcBef>
              <a:spcPct val="0"/>
            </a:spcBef>
            <a:spcAft>
              <a:spcPts val="0"/>
            </a:spcAft>
            <a:buNone/>
          </a:pPr>
          <a:r>
            <a:rPr lang="en-US" sz="1900" kern="1200" dirty="0">
              <a:solidFill>
                <a:schemeClr val="bg1"/>
              </a:solidFill>
              <a:latin typeface="+mn-lt"/>
            </a:rPr>
            <a:t>Monday–Friday from 7:30 a.m. to 5:00 p.m. (Pacific time), except state holidays.</a:t>
          </a:r>
        </a:p>
      </dsp:txBody>
      <dsp:txXfrm rot="10800000">
        <a:off x="1383693" y="11601"/>
        <a:ext cx="6273061" cy="2985250"/>
      </dsp:txXfrm>
    </dsp:sp>
    <dsp:sp modelId="{97FF5C87-594A-47C6-A976-C83E957D7D77}">
      <dsp:nvSpPr>
        <dsp:cNvPr id="0" name=""/>
        <dsp:cNvSpPr/>
      </dsp:nvSpPr>
      <dsp:spPr>
        <a:xfrm>
          <a:off x="0" y="903209"/>
          <a:ext cx="1179805" cy="1179805"/>
        </a:xfrm>
        <a:prstGeom prst="ellipse">
          <a:avLst/>
        </a:prstGeom>
        <a:blipFill dpi="0" rotWithShape="1">
          <a:blip xmlns:r="http://schemas.openxmlformats.org/officeDocument/2006/relationships" r:embed="rId1"/>
          <a:srcRect/>
          <a:stretch>
            <a:fillRect l="-39096" r="-39096"/>
          </a:stretch>
        </a:blipFill>
        <a:ln w="38100" cap="flat" cmpd="sng" algn="ctr">
          <a:solidFill>
            <a:srgbClr val="13819B"/>
          </a:solidFill>
          <a:prstDash val="solid"/>
          <a:miter lim="800000"/>
        </a:ln>
        <a:effectLst/>
      </dsp:spPr>
      <dsp:style>
        <a:lnRef idx="2">
          <a:scrgbClr r="0" g="0" b="0"/>
        </a:lnRef>
        <a:fillRef idx="1">
          <a:scrgbClr r="0" g="0" b="0"/>
        </a:fillRef>
        <a:effectRef idx="0">
          <a:scrgbClr r="0" g="0" b="0"/>
        </a:effectRef>
        <a:fontRef idx="minor"/>
      </dsp:style>
    </dsp:sp>
    <dsp:sp modelId="{BDE3388C-78CD-452E-BFC3-2C5FE367657A}">
      <dsp:nvSpPr>
        <dsp:cNvPr id="0" name=""/>
        <dsp:cNvSpPr/>
      </dsp:nvSpPr>
      <dsp:spPr>
        <a:xfrm rot="10800000">
          <a:off x="1040776" y="3307975"/>
          <a:ext cx="6615955" cy="1048870"/>
        </a:xfrm>
        <a:prstGeom prst="homePlate">
          <a:avLst/>
        </a:prstGeom>
        <a:solidFill>
          <a:srgbClr val="138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262" tIns="72390" rIns="135128" bIns="72390" numCol="1" spcCol="1270" anchor="ctr" anchorCtr="0">
          <a:noAutofit/>
        </a:bodyPr>
        <a:lstStyle/>
        <a:p>
          <a:pPr marL="228600" lvl="0" indent="0" algn="l" defTabSz="844550" rtl="0">
            <a:lnSpc>
              <a:spcPct val="90000"/>
            </a:lnSpc>
            <a:spcBef>
              <a:spcPct val="0"/>
            </a:spcBef>
            <a:spcAft>
              <a:spcPct val="35000"/>
            </a:spcAft>
            <a:buNone/>
          </a:pPr>
          <a:r>
            <a:rPr lang="en-US" sz="1900" kern="1200" dirty="0">
              <a:solidFill>
                <a:schemeClr val="bg1"/>
              </a:solidFill>
              <a:latin typeface="+mn-lt"/>
            </a:rPr>
            <a:t>24-hour voice recordings on specific topics.</a:t>
          </a:r>
        </a:p>
      </dsp:txBody>
      <dsp:txXfrm rot="10800000">
        <a:off x="1302993" y="3307975"/>
        <a:ext cx="6353738" cy="1048870"/>
      </dsp:txXfrm>
    </dsp:sp>
    <dsp:sp modelId="{CD0DE982-8143-414C-9A7B-9E0A8372AA43}">
      <dsp:nvSpPr>
        <dsp:cNvPr id="0" name=""/>
        <dsp:cNvSpPr/>
      </dsp:nvSpPr>
      <dsp:spPr>
        <a:xfrm>
          <a:off x="0" y="3227300"/>
          <a:ext cx="1179805" cy="1179805"/>
        </a:xfrm>
        <a:prstGeom prst="ellipse">
          <a:avLst/>
        </a:prstGeom>
        <a:blipFill rotWithShape="1">
          <a:blip xmlns:r="http://schemas.openxmlformats.org/officeDocument/2006/relationships" r:embed="rId2"/>
          <a:stretch>
            <a:fillRect/>
          </a:stretch>
        </a:blipFill>
        <a:ln w="38100" cap="flat" cmpd="sng" algn="ctr">
          <a:solidFill>
            <a:srgbClr val="13819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5E28E-3B21-4118-9E95-D7EDDD380A21}"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FCB02-8D6F-406E-9206-AF294F66CC5C}" type="slidenum">
              <a:rPr lang="en-US" smtClean="0"/>
              <a:t>‹#›</a:t>
            </a:fld>
            <a:endParaRPr lang="en-US"/>
          </a:p>
        </p:txBody>
      </p:sp>
    </p:spTree>
    <p:extLst>
      <p:ext uri="{BB962C8B-B14F-4D97-AF65-F5344CB8AC3E}">
        <p14:creationId xmlns:p14="http://schemas.microsoft.com/office/powerpoint/2010/main" val="365091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tfa.ca.gov/taxes-and-fees/tax-rates-stfd.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tfa.ca.gov/emai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tfa.ca.gov/tra/"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cdtfa.c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This presentation will cover an overview of</a:t>
            </a:r>
            <a:r>
              <a:rPr lang="en-US" baseline="0" dirty="0"/>
              <a:t> the Cannabis Tax Law, Cannabis Excise Tax, and Sales and Use Tax. We will also go over the requirements for a cannabis retailer.</a:t>
            </a:r>
            <a:endParaRPr lang="en-US" dirty="0"/>
          </a:p>
          <a:p>
            <a:pPr defTabSz="966612">
              <a:defRPr/>
            </a:pPr>
            <a:endParaRPr lang="en-US" altLang="en-US" dirty="0">
              <a:solidFill>
                <a:schemeClr val="tx1">
                  <a:lumMod val="95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06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none" baseline="0" dirty="0"/>
              <a:t>CDTFA was required to determine the mark-up rate every six months, which applies through December 31, 2022. This rate is only used to compute the average market price of cannabis and cannabis products sold or transferred in an arm’s length transaction. Cannabis retailers may use any mark-up they would like to establish their retail selling price.  In an arm’s length transaction, the cannabis excise tax is based on the average market price, not the cannabis retailer’s gross receipts.</a:t>
            </a:r>
            <a:endParaRPr lang="en-US"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60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none" baseline="0" dirty="0"/>
              <a:t>Here is an example of how the cannabis excise tax is calculated through December 31, 2022. </a:t>
            </a:r>
          </a:p>
          <a:p>
            <a:pPr defTabSz="966612">
              <a:defRPr/>
            </a:pPr>
            <a:endParaRPr lang="en-US" u="none" strike="noStrike" baseline="0" dirty="0">
              <a:solidFill>
                <a:srgbClr val="FF0000"/>
              </a:solidFill>
            </a:endParaRPr>
          </a:p>
          <a:p>
            <a:pPr defTabSz="966612">
              <a:defRPr/>
            </a:pPr>
            <a:r>
              <a:rPr lang="en-US" u="none" strike="noStrike" baseline="0" dirty="0">
                <a:solidFill>
                  <a:srgbClr val="FF0000"/>
                </a:solidFill>
              </a:rPr>
              <a:t>A </a:t>
            </a:r>
            <a:r>
              <a:rPr lang="en-US" strike="noStrike" baseline="0" dirty="0">
                <a:solidFill>
                  <a:srgbClr val="FF0000"/>
                </a:solidFill>
              </a:rPr>
              <a:t>cannabis </a:t>
            </a:r>
            <a:r>
              <a:rPr lang="en-US" baseline="0" dirty="0"/>
              <a:t>retailer purchases five pounds of cannabis flowers for $7,500, in an arm’s length transaction and a distributor transfers the cannabis flowers to that retailer on December 1, 2022. The applicable mark-up rate is 75%. The distributor will apply the markup rate to the wholesale cost paid by the retailer to compute an average market price of $13,125 on this transaction. The 15% excise tax is applied to the average market price of $13,125 to compute the excise tax due of $1,968.75. The distributor is responsible for collecting the $1,968.75 cannabis excise tax from the cannabis retailer, reporting it on their cannabis tax return, and paying it to CDTFA.  </a:t>
            </a:r>
          </a:p>
          <a:p>
            <a:pPr defTabSz="966612">
              <a:defRPr/>
            </a:pPr>
            <a:endParaRPr lang="en-US" baseline="0" dirty="0"/>
          </a:p>
          <a:p>
            <a:pPr defTabSz="966612">
              <a:defRPr/>
            </a:pPr>
            <a:r>
              <a:rPr lang="en-US" baseline="0" dirty="0"/>
              <a:t>This example uses a mark-up rate of 75%, but you must use the rate in effect at the time of sale or transfer of the cannabis or cannabis products by the distributor to the cannabis retailer. The current rate and historical rates can be found on our website on the </a:t>
            </a:r>
            <a:r>
              <a:rPr lang="en-US" sz="1300" dirty="0">
                <a:hlinkClick r:id="rId3"/>
              </a:rPr>
              <a:t>Special Taxes and Fees Rates Page</a:t>
            </a:r>
            <a:r>
              <a:rPr lang="en-US" sz="1300" dirty="0"/>
              <a:t>, under Cannabis Taxes.</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09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solidFill>
                  <a:schemeClr val="tx2"/>
                </a:solidFill>
              </a:rPr>
              <a:t>For retail sales of cannabis or cannabis products made on and after January 1, 2023:</a:t>
            </a:r>
          </a:p>
          <a:p>
            <a:pPr marL="171450" indent="-171450">
              <a:buFont typeface="Arial" panose="020B0604020202020204" pitchFamily="34" charset="0"/>
              <a:buChar char="•"/>
            </a:pPr>
            <a:r>
              <a:rPr lang="en-US" u="none" dirty="0">
                <a:solidFill>
                  <a:schemeClr val="tx2"/>
                </a:solidFill>
              </a:rPr>
              <a:t>The cannabis excise tax is imposed on purchasers of cannabis or cannabis products sold in a retail sale.</a:t>
            </a:r>
          </a:p>
          <a:p>
            <a:pPr marL="171450" indent="-171450">
              <a:buFont typeface="Arial" panose="020B0604020202020204" pitchFamily="34" charset="0"/>
              <a:buChar char="•"/>
            </a:pPr>
            <a:r>
              <a:rPr lang="en-US" u="none" dirty="0">
                <a:solidFill>
                  <a:schemeClr val="tx2"/>
                </a:solidFill>
              </a:rPr>
              <a:t>Cannabis retailers are responsible for collecting the cannabis excise tax from their customers </a:t>
            </a:r>
          </a:p>
          <a:p>
            <a:pPr marL="171450" indent="-171450">
              <a:buFont typeface="Arial" panose="020B0604020202020204" pitchFamily="34" charset="0"/>
              <a:buChar char="•"/>
            </a:pPr>
            <a:r>
              <a:rPr lang="en-US" u="none" dirty="0">
                <a:solidFill>
                  <a:schemeClr val="tx2"/>
                </a:solidFill>
              </a:rPr>
              <a:t>At a rate of 15% of the gross receipts from the retail sale of cannabis or cannabis products. Please note that this rate is subject to change beginning on July 1, 2025.</a:t>
            </a:r>
          </a:p>
          <a:p>
            <a:pPr marL="171450" indent="-171450">
              <a:buFont typeface="Arial" panose="020B0604020202020204" pitchFamily="34" charset="0"/>
              <a:buChar char="•"/>
            </a:pPr>
            <a:r>
              <a:rPr lang="en-US" u="none" dirty="0">
                <a:solidFill>
                  <a:schemeClr val="tx2"/>
                </a:solidFill>
              </a:rPr>
              <a:t>Gross receipts include the sales price of the cannabis, after discounts, plus all charges related to the sale, such as delivery fees and any local cannabis business tax listed separately on the receipt to the purchaser. </a:t>
            </a:r>
          </a:p>
          <a:p>
            <a:pPr marL="171450" indent="-171450">
              <a:buFont typeface="Arial" panose="020B0604020202020204" pitchFamily="34" charset="0"/>
              <a:buChar char="•"/>
            </a:pPr>
            <a:r>
              <a:rPr lang="en-US" u="none" dirty="0">
                <a:solidFill>
                  <a:schemeClr val="tx2"/>
                </a:solidFill>
              </a:rPr>
              <a:t>Gross receipts for cannabis excise tax purposes do not include sales tax or the gross receipts from the retail sale of any non-cannabis item.</a:t>
            </a:r>
          </a:p>
          <a:p>
            <a:pPr marL="171450" indent="-171450">
              <a:buFont typeface="Arial" panose="020B0604020202020204" pitchFamily="34" charset="0"/>
              <a:buChar char="•"/>
            </a:pPr>
            <a:r>
              <a:rPr lang="en-US" u="none" strike="noStrike" dirty="0">
                <a:solidFill>
                  <a:schemeClr val="tx2"/>
                </a:solidFill>
              </a:rPr>
              <a:t>Cannabis retailers are responsible for reporting and paying the cannabis excise tax directly to CDTFA for the retail sales made on or after January 1,2023.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74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solidFill>
                  <a:schemeClr val="tx2"/>
                </a:solidFill>
              </a:rPr>
              <a:t>Cannabis retailers may claim a credit on their return for any cannabis excise tax paid to a distributor for cannabis or cannabis products purchased before January 1, 2023, and sold at retail on or after January 1, 2023. </a:t>
            </a:r>
          </a:p>
          <a:p>
            <a:pPr marL="171450" indent="-171450">
              <a:buFont typeface="Arial" panose="020B0604020202020204" pitchFamily="34" charset="0"/>
              <a:buChar char="•"/>
            </a:pPr>
            <a:r>
              <a:rPr lang="en-US" u="none" dirty="0">
                <a:solidFill>
                  <a:schemeClr val="tx2"/>
                </a:solidFill>
              </a:rPr>
              <a:t>Cannabis retailers must keep documentation to support any credits reported on their return. Without proper documentation, the claimed credit may be disallowed. Documentation may include:</a:t>
            </a:r>
          </a:p>
          <a:p>
            <a:pPr marL="0" indent="0">
              <a:buFont typeface="Arial" panose="020B0604020202020204" pitchFamily="34" charset="0"/>
              <a:buNone/>
            </a:pPr>
            <a:endParaRPr lang="en-US" u="none" dirty="0">
              <a:solidFill>
                <a:schemeClr val="tx2"/>
              </a:solidFill>
            </a:endParaRPr>
          </a:p>
          <a:p>
            <a:pPr marL="628650" lvl="1" indent="-171450">
              <a:buFont typeface="Arial" panose="020B0604020202020204" pitchFamily="34" charset="0"/>
              <a:buChar char="•"/>
            </a:pPr>
            <a:r>
              <a:rPr lang="en-US" u="none" dirty="0">
                <a:solidFill>
                  <a:schemeClr val="tx2"/>
                </a:solidFill>
              </a:rPr>
              <a:t>Sales invoices indicating the cannabis or cannabis product was sold in a retail sale on and after January 1, 2023,</a:t>
            </a:r>
          </a:p>
          <a:p>
            <a:pPr marL="628650" lvl="1" indent="-171450">
              <a:buFont typeface="Arial" panose="020B0604020202020204" pitchFamily="34" charset="0"/>
              <a:buChar char="•"/>
            </a:pPr>
            <a:r>
              <a:rPr lang="en-US" u="none" dirty="0">
                <a:solidFill>
                  <a:schemeClr val="tx2"/>
                </a:solidFill>
              </a:rPr>
              <a:t>Purchase invoices indicating the retailer purchased the cannabis that was sold in a retail sale on and after January 1, 2023, was purchased prior to January 1, 2023, and</a:t>
            </a:r>
          </a:p>
          <a:p>
            <a:pPr marL="628650" lvl="1" indent="-171450">
              <a:buFont typeface="Arial" panose="020B0604020202020204" pitchFamily="34" charset="0"/>
              <a:buChar char="•"/>
            </a:pPr>
            <a:r>
              <a:rPr lang="en-US" u="none" dirty="0">
                <a:solidFill>
                  <a:schemeClr val="tx2"/>
                </a:solidFill>
              </a:rPr>
              <a:t>Any other information supporting the payment of the cannabis excise tax to a distributor for cannabis purchased prior to January 1, 2023, and sold at retail on and after January 1, 2023.</a:t>
            </a:r>
          </a:p>
          <a:p>
            <a:pPr marL="457200" lvl="1" indent="0">
              <a:buFont typeface="Arial" panose="020B0604020202020204" pitchFamily="34" charset="0"/>
              <a:buNone/>
            </a:pPr>
            <a:endParaRPr lang="en-US" u="none" dirty="0">
              <a:solidFill>
                <a:schemeClr val="tx2"/>
              </a:solidFill>
            </a:endParaRPr>
          </a:p>
          <a:p>
            <a:pPr marL="171450" indent="-171450">
              <a:buFont typeface="Arial" panose="020B0604020202020204" pitchFamily="34" charset="0"/>
              <a:buChar char="•"/>
            </a:pPr>
            <a:endParaRPr lang="en-US" u="sng"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6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For your refence and to begin with a general overview of vendor compensation…</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Section 34011.1 was the provision added to RTC that allows for eligible cannabis retailers to apply with CDTFA to retain 20% of the cannabis excise tax owed on their retail sales of cannabis or cannabis products.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be eligible, cannabis retailers must be approved for a DCC equity fee waiver prior to applying with us.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application is an online only application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vendor compensation program ends on December 31, 2025.</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84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retention period will generally be for a 12-month period as long as the cannabis retailer remains eligible for the DCC fee waiver. </a:t>
            </a:r>
          </a:p>
          <a:p>
            <a:pPr marL="685800" marR="0" lvl="1" indent="-2286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retention period will begin on the first day of the calendar quarter after the date on our vendor compensation approval notice to the retailer. For example, a team member approves an application on January 18, 2023, then the retention period will begin on April 1, 2023. </a:t>
            </a:r>
          </a:p>
          <a:p>
            <a:pPr marL="685800" marR="0" lvl="1" indent="-228600">
              <a:lnSpc>
                <a:spcPct val="115000"/>
              </a:lnSpc>
              <a:spcBef>
                <a:spcPts val="0"/>
              </a:spcBef>
              <a:spcAft>
                <a:spcPts val="10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Cannabis retailers must re-apply with us to retain vendor compensation prior to or after their approved retention period ends.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211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9144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excise tax retained for vendor compensation must be collected on sales made under the retailer license that was approved by DCC for a fee waiver.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144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Vendor compensation cannot be retained on any retail sales made if the cannabis retailer license is expired or revoked or if the sales were made under any other cannabis license that the retailer may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144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retailer will be required to report their retail sales made for each location registered under their account. The return will automatically calculate 20 percent of the cannabis excise tax due on the sales reported for the location approved for vendor compensation.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75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9144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excise tax retained for vendor compensation must be collected on sales made under the retailer license that was approved by DCC for a fee waiver.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144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Vendor compensation cannot be retained on any retail sales made if the cannabis retailer license is expired or revoked or if the sales were made under any other cannabis license that the retailer may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9144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retailer will be required to report their retail sales made for each location registered under their account. The return will automatically calculate 20 percent of the cannabis excise tax due on the sales reported for the location approved for vendor compensation.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515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a:t>Before we move on, here is an example of how the cannabis excise tax will be calculated for all retail sales of cannabis or cannabis products made on and after January 1, 2023.</a:t>
            </a:r>
          </a:p>
          <a:p>
            <a:pPr marL="0" indent="0">
              <a:buFont typeface="Arial" panose="020B0604020202020204" pitchFamily="34" charset="0"/>
              <a:buNone/>
            </a:pPr>
            <a:endParaRPr lang="en-US" u="none" dirty="0"/>
          </a:p>
          <a:p>
            <a:pPr marL="171450" indent="-171450">
              <a:buFont typeface="Arial" panose="020B0604020202020204" pitchFamily="34" charset="0"/>
              <a:buChar char="•"/>
            </a:pPr>
            <a:r>
              <a:rPr lang="en-US" u="none" dirty="0"/>
              <a:t>A cannabis retailer sells cannabis for $35 to a purchaser to deliver to the purchaser for a $5 delivery fee. </a:t>
            </a:r>
          </a:p>
          <a:p>
            <a:pPr marL="171450" indent="-171450">
              <a:buFont typeface="Arial" panose="020B0604020202020204" pitchFamily="34" charset="0"/>
              <a:buChar char="•"/>
            </a:pPr>
            <a:r>
              <a:rPr lang="en-US" u="none" dirty="0"/>
              <a:t>There is also a 10% local business tax. Please be sure to check with your local jurisdiction for guidance on how the local business tax shall be calculated and the current rate. </a:t>
            </a:r>
          </a:p>
          <a:p>
            <a:pPr marL="171450" indent="-171450">
              <a:buFont typeface="Arial" panose="020B0604020202020204" pitchFamily="34" charset="0"/>
              <a:buChar char="•"/>
            </a:pPr>
            <a:r>
              <a:rPr lang="en-US" u="none" dirty="0"/>
              <a:t>The local business tax listed separately on the receipt and the delivery fee are included in gross receipts when calculating the cannabis excise tax and sales tax due.</a:t>
            </a:r>
          </a:p>
          <a:p>
            <a:pPr marL="171450" indent="-171450">
              <a:buFont typeface="Arial" panose="020B0604020202020204" pitchFamily="34" charset="0"/>
              <a:buChar char="•"/>
            </a:pPr>
            <a:r>
              <a:rPr lang="en-US" u="none" dirty="0"/>
              <a:t>For this example, the excise tax due based on gross receipts is $6.53. </a:t>
            </a:r>
          </a:p>
          <a:p>
            <a:pPr marL="171450" indent="-171450">
              <a:buFont typeface="Arial" panose="020B0604020202020204" pitchFamily="34" charset="0"/>
              <a:buChar char="•"/>
            </a:pPr>
            <a:r>
              <a:rPr lang="en-US" u="none" dirty="0"/>
              <a:t>The $6.53 in excise tax is then included in gross receipts to calculate the sales tax due.</a:t>
            </a:r>
          </a:p>
          <a:p>
            <a:pPr marL="171450" indent="-171450">
              <a:buFont typeface="Arial" panose="020B0604020202020204" pitchFamily="34" charset="0"/>
              <a:buChar char="•"/>
            </a:pPr>
            <a:r>
              <a:rPr lang="en-US" u="none" dirty="0"/>
              <a:t>For this example, the assumed sales tax rate is 8.5% and is applied to the total gross receipts of $50.03 to calculate $4.25 sales tax due.</a:t>
            </a:r>
          </a:p>
          <a:p>
            <a:pPr marL="171450" indent="-171450">
              <a:buFont typeface="Arial" panose="020B0604020202020204" pitchFamily="34" charset="0"/>
              <a:buChar char="•"/>
            </a:pPr>
            <a:r>
              <a:rPr lang="en-US" u="none" dirty="0"/>
              <a:t>Please be sure to use the sales tax rate in effect at the time of sale for your location. </a:t>
            </a:r>
          </a:p>
          <a:p>
            <a:pPr marL="171450" indent="-171450">
              <a:buFont typeface="Arial" panose="020B0604020202020204" pitchFamily="34" charset="0"/>
              <a:buChar char="•"/>
            </a:pPr>
            <a:r>
              <a:rPr lang="en-US" u="none" dirty="0"/>
              <a:t>Current sales tax and excise tax rates can be found on our website.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786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u="none" dirty="0">
                <a:solidFill>
                  <a:schemeClr val="tx2"/>
                </a:solidFill>
              </a:rPr>
              <a:t>Now that we have gone over how tax applies to cannabis and cannabis products, we will now move on to your requirements with CDTFA for registering, filing returns, and record keeping.</a:t>
            </a:r>
          </a:p>
          <a:p>
            <a:pPr defTabSz="966612">
              <a:defRPr/>
            </a:pPr>
            <a:endParaRPr lang="en-US" dirty="0">
              <a:solidFill>
                <a:schemeClr val="tx2"/>
              </a:solidFill>
            </a:endParaRPr>
          </a:p>
          <a:p>
            <a:pPr defTabSz="966612">
              <a:defRPr/>
            </a:pPr>
            <a:r>
              <a:rPr lang="en-US" dirty="0">
                <a:solidFill>
                  <a:schemeClr val="tx2"/>
                </a:solidFill>
              </a:rPr>
              <a:t>Cannabis retailers</a:t>
            </a:r>
            <a:r>
              <a:rPr lang="en-US" baseline="0" dirty="0">
                <a:solidFill>
                  <a:schemeClr val="tx2"/>
                </a:solidFill>
              </a:rPr>
              <a:t> are required to:</a:t>
            </a:r>
          </a:p>
          <a:p>
            <a:pPr defTabSz="966612">
              <a:defRPr/>
            </a:pPr>
            <a:endParaRPr lang="en-US" baseline="0" dirty="0">
              <a:solidFill>
                <a:schemeClr val="tx2"/>
              </a:solidFill>
            </a:endParaRPr>
          </a:p>
          <a:p>
            <a:pPr marL="181240" indent="-181240" defTabSz="966612">
              <a:buFont typeface="Arial" panose="020B0604020202020204" pitchFamily="34" charset="0"/>
              <a:buChar char="•"/>
              <a:defRPr/>
            </a:pPr>
            <a:r>
              <a:rPr lang="en-US" baseline="0" dirty="0">
                <a:solidFill>
                  <a:schemeClr val="tx2"/>
                </a:solidFill>
              </a:rPr>
              <a:t>Register for a seller’s permit.</a:t>
            </a:r>
          </a:p>
          <a:p>
            <a:pPr marL="181240" indent="-181240" defTabSz="966612">
              <a:buFont typeface="Arial" panose="020B0604020202020204" pitchFamily="34" charset="0"/>
              <a:buChar char="•"/>
              <a:defRPr/>
            </a:pPr>
            <a:r>
              <a:rPr lang="en-US" baseline="0" dirty="0">
                <a:solidFill>
                  <a:schemeClr val="tx2"/>
                </a:solidFill>
              </a:rPr>
              <a:t>Report sales and pay the sales tax due to CDTFA</a:t>
            </a:r>
            <a:endParaRPr lang="en-US" u="sng" baseline="0" dirty="0">
              <a:solidFill>
                <a:schemeClr val="tx2"/>
              </a:solidFill>
            </a:endParaRPr>
          </a:p>
          <a:p>
            <a:pPr marL="0" lvl="1" indent="-181240" defTabSz="966612">
              <a:buFont typeface="Arial" panose="020B0604020202020204" pitchFamily="34" charset="0"/>
              <a:buChar char="•"/>
              <a:defRPr/>
            </a:pPr>
            <a:r>
              <a:rPr lang="en-US" dirty="0">
                <a:solidFill>
                  <a:schemeClr val="tx2"/>
                </a:solidFill>
              </a:rPr>
              <a:t>Report and pay use tax on taxable items purchased </a:t>
            </a:r>
            <a:r>
              <a:rPr lang="en-US" u="none" dirty="0">
                <a:solidFill>
                  <a:schemeClr val="tx2"/>
                </a:solidFill>
              </a:rPr>
              <a:t>without tax and used by the retailer, for example, when a retailer uses an inventory item for display.</a:t>
            </a:r>
            <a:r>
              <a:rPr lang="en-US" u="none" baseline="0" dirty="0">
                <a:solidFill>
                  <a:schemeClr val="tx2"/>
                </a:solidFill>
              </a:rPr>
              <a:t> </a:t>
            </a:r>
          </a:p>
          <a:p>
            <a:pPr marL="0" lvl="1" indent="-181240" defTabSz="966612">
              <a:buFont typeface="Arial" panose="020B0604020202020204" pitchFamily="34" charset="0"/>
              <a:buChar char="•"/>
              <a:defRPr/>
            </a:pPr>
            <a:r>
              <a:rPr lang="en-US" u="none" baseline="0" dirty="0">
                <a:solidFill>
                  <a:schemeClr val="tx2"/>
                </a:solidFill>
              </a:rPr>
              <a:t>Beginning January 1, 2023, retailers must register for a cannabis retailer excise tax permit and report and pay the 15 percent cannabis excise tax to CDTFA.</a:t>
            </a:r>
            <a:endParaRPr lang="en-US" u="none"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59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latin typeface="+mn-lt"/>
              </a:rPr>
              <a:t>This presentation is to be used only as an aid to illustrate general tax concepts, but it does not address every situation. </a:t>
            </a:r>
            <a:r>
              <a:rPr lang="en-US" dirty="0">
                <a:latin typeface="+mn-lt"/>
              </a:rPr>
              <a:t>If you email us a request for written advice and provide us the details specific to your business operations, we can provide you with tax guidance you can rely on. </a:t>
            </a:r>
          </a:p>
          <a:p>
            <a:endParaRPr lang="en-US" altLang="en-US" dirty="0">
              <a:latin typeface="+mn-lt"/>
            </a:endParaRPr>
          </a:p>
          <a:p>
            <a:pPr marL="0" marR="0" lvl="0" indent="0" algn="l" defTabSz="902367"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By putting your questions in writing, you may be protected from owing additional tax, interest, and penalties, should we furnish you with erroneous written advice. You are not afforded the same protections if you receive the information orally, in person, or over the telephone.</a:t>
            </a:r>
            <a:r>
              <a:rPr lang="en-US" altLang="en-US" dirty="0">
                <a:latin typeface="+mn-lt"/>
              </a:rPr>
              <a:t> </a:t>
            </a:r>
          </a:p>
          <a:p>
            <a:pPr defTabSz="902367" fontAlgn="base">
              <a:spcBef>
                <a:spcPct val="30000"/>
              </a:spcBef>
              <a:spcAft>
                <a:spcPct val="0"/>
              </a:spcAft>
              <a:defRPr/>
            </a:pPr>
            <a:endParaRPr lang="en-US" altLang="en-US" dirty="0">
              <a:latin typeface="+mn-lt"/>
              <a:cs typeface="Arial" panose="020B0604020202020204" pitchFamily="34" charset="0"/>
            </a:endParaRPr>
          </a:p>
          <a:p>
            <a:pPr defTabSz="902367" fontAlgn="base">
              <a:spcBef>
                <a:spcPct val="30000"/>
              </a:spcBef>
              <a:spcAft>
                <a:spcPct val="0"/>
              </a:spcAft>
              <a:defRPr/>
            </a:pPr>
            <a:r>
              <a:rPr lang="en-US" dirty="0">
                <a:latin typeface="+mn-lt"/>
                <a:cs typeface="Arial" panose="020B0604020202020204" pitchFamily="34" charset="0"/>
              </a:rPr>
              <a:t>You may request written advice through the following webpage: </a:t>
            </a:r>
            <a:r>
              <a:rPr lang="en-US" dirty="0">
                <a:cs typeface="Arial" panose="020B0604020202020204" pitchFamily="34" charset="0"/>
                <a:hlinkClick r:id="rId3"/>
              </a:rPr>
              <a:t>www.cdtfa.ca.gov/email/</a:t>
            </a:r>
            <a:endParaRPr lang="en-US" dirty="0">
              <a:cs typeface="Arial" panose="020B0604020202020204" pitchFamily="34" charset="0"/>
            </a:endParaRPr>
          </a:p>
          <a:p>
            <a:pPr defTabSz="902367" fontAlgn="base">
              <a:spcBef>
                <a:spcPct val="30000"/>
              </a:spcBef>
              <a:spcAft>
                <a:spcPct val="0"/>
              </a:spcAft>
              <a:defRPr/>
            </a:pPr>
            <a:endParaRPr lang="en-US" altLang="en-US" dirty="0">
              <a:cs typeface="Arial" panose="020B0604020202020204" pitchFamily="34" charset="0"/>
            </a:endParaRPr>
          </a:p>
          <a:p>
            <a:pPr defTabSz="902367" fontAlgn="base">
              <a:spcBef>
                <a:spcPct val="30000"/>
              </a:spcBef>
              <a:spcAft>
                <a:spcPct val="0"/>
              </a:spcAft>
              <a:defRPr/>
            </a:pPr>
            <a:r>
              <a:rPr lang="en-US" altLang="en-US" i="1" dirty="0">
                <a:latin typeface="+mn-lt"/>
              </a:rPr>
              <a:t>Note:</a:t>
            </a:r>
            <a:r>
              <a:rPr lang="en-US" altLang="en-US" dirty="0">
                <a:latin typeface="+mn-lt"/>
              </a:rPr>
              <a:t>  The contents of these slides as well as answers provided in the “chat” during this presentation do not constitute written tax advice </a:t>
            </a:r>
            <a:r>
              <a:rPr lang="en-US" altLang="en-US" u="none" dirty="0">
                <a:solidFill>
                  <a:srgbClr val="FFFF00"/>
                </a:solidFill>
                <a:latin typeface="+mn-lt"/>
              </a:rPr>
              <a:t>that may provide relief from liability</a:t>
            </a:r>
            <a:r>
              <a:rPr lang="en-US" altLang="en-US" dirty="0">
                <a:latin typeface="+mn-lt"/>
              </a:rPr>
              <a:t> under California Revenue and Taxation Code (R&amp;TC) </a:t>
            </a:r>
            <a:r>
              <a:rPr lang="en-US" dirty="0">
                <a:latin typeface="+mn-lt"/>
              </a:rPr>
              <a:t>§6596 and §55045 </a:t>
            </a:r>
            <a:r>
              <a:rPr lang="en-US" altLang="en-US" dirty="0">
                <a:latin typeface="+mn-lt"/>
              </a:rPr>
              <a:t>and Regulation 1705. </a:t>
            </a:r>
          </a:p>
          <a:p>
            <a:pPr defTabSz="902367" fontAlgn="base">
              <a:spcBef>
                <a:spcPct val="30000"/>
              </a:spcBef>
              <a:spcAft>
                <a:spcPct val="0"/>
              </a:spcAft>
              <a:defRPr/>
            </a:pPr>
            <a:endParaRPr lang="en-US" altLang="en-US" dirty="0">
              <a:latin typeface="+mn-lt"/>
              <a:cs typeface="Arial" panose="020B0604020202020204" pitchFamily="34" charset="0"/>
            </a:endParaRPr>
          </a:p>
          <a:p>
            <a:pPr defTabSz="902367" fontAlgn="base">
              <a:spcBef>
                <a:spcPct val="30000"/>
              </a:spcBef>
              <a:spcAft>
                <a:spcPct val="0"/>
              </a:spcAft>
              <a:defRPr/>
            </a:pPr>
            <a:r>
              <a:rPr lang="en-US" dirty="0">
                <a:latin typeface="+mn-lt"/>
                <a:cs typeface="Arial" panose="020B0604020202020204" pitchFamily="34" charset="0"/>
              </a:rPr>
              <a:t>If the presenter needs to discuss R&amp;TC section 6596, the following is provided:</a:t>
            </a:r>
          </a:p>
          <a:p>
            <a:pPr defTabSz="902367" fontAlgn="base">
              <a:spcBef>
                <a:spcPct val="30000"/>
              </a:spcBef>
              <a:spcAft>
                <a:spcPct val="0"/>
              </a:spcAft>
              <a:defRPr/>
            </a:pPr>
            <a:endParaRPr lang="en-US" dirty="0">
              <a:latin typeface="+mn-lt"/>
              <a:cs typeface="Arial" panose="020B0604020202020204" pitchFamily="34" charset="0"/>
            </a:endParaRPr>
          </a:p>
          <a:p>
            <a:r>
              <a:rPr lang="en-US" dirty="0">
                <a:latin typeface="+mn-lt"/>
              </a:rPr>
              <a:t>R&amp;TC section 6596 - Excusable Delay-Reliance on Advice, states:</a:t>
            </a:r>
          </a:p>
          <a:p>
            <a:endParaRPr lang="en-US" dirty="0">
              <a:latin typeface="+mn-lt"/>
            </a:endParaRPr>
          </a:p>
          <a:p>
            <a:r>
              <a:rPr lang="en-US" dirty="0">
                <a:latin typeface="+mn-lt"/>
              </a:rPr>
              <a:t>“If CDTFA finds that a person’s failure to make a timely return or payment is due to the person’s reasonable reliance on written advice from the CDTFA, the person may be relieved of taxes imposed by §6051 and §6201 and any penalty or interest added thereto.”</a:t>
            </a:r>
          </a:p>
          <a:p>
            <a:endParaRPr lang="en-US" dirty="0">
              <a:latin typeface="+mn-lt"/>
            </a:endParaRPr>
          </a:p>
          <a:p>
            <a:r>
              <a:rPr lang="en-US" dirty="0">
                <a:latin typeface="+mn-lt"/>
              </a:rPr>
              <a:t>R&amp;TC section 55045 states:</a:t>
            </a:r>
          </a:p>
          <a:p>
            <a:endParaRPr lang="en-US" dirty="0">
              <a:latin typeface="+mn-lt"/>
            </a:endParaRPr>
          </a:p>
          <a:p>
            <a:r>
              <a:rPr lang="en-US" dirty="0">
                <a:latin typeface="+mn-lt"/>
              </a:rPr>
              <a:t>“If CDTFA finds that a person’s failure to make a timely report or payment is due to the person’s reasonable reliance on written advice from the board, the person may be relieved of the fees imposed or administered under this part and any penalty or interest added thereto.”</a:t>
            </a:r>
          </a:p>
          <a:p>
            <a:endParaRPr lang="en-US" dirty="0"/>
          </a:p>
        </p:txBody>
      </p:sp>
    </p:spTree>
    <p:extLst>
      <p:ext uri="{BB962C8B-B14F-4D97-AF65-F5344CB8AC3E}">
        <p14:creationId xmlns:p14="http://schemas.microsoft.com/office/powerpoint/2010/main" val="1017160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b="0" dirty="0">
                <a:solidFill>
                  <a:schemeClr val="tx2"/>
                </a:solidFill>
              </a:rPr>
              <a:t>Cannabis</a:t>
            </a:r>
            <a:r>
              <a:rPr lang="en-US" b="0" baseline="0" dirty="0">
                <a:solidFill>
                  <a:schemeClr val="tx2"/>
                </a:solidFill>
              </a:rPr>
              <a:t> retailers are also required to collect the cannabis excise tax from their customers.  </a:t>
            </a:r>
            <a:r>
              <a:rPr lang="en-US" b="0" u="none" baseline="0" dirty="0">
                <a:solidFill>
                  <a:schemeClr val="tx2"/>
                </a:solidFill>
              </a:rPr>
              <a:t>Along with providing the customer with a receipt or invoice:</a:t>
            </a:r>
          </a:p>
          <a:p>
            <a:pPr defTabSz="984978">
              <a:defRPr/>
            </a:pPr>
            <a:endParaRPr lang="en-US" b="0" u="none" baseline="0" dirty="0">
              <a:solidFill>
                <a:schemeClr val="tx2"/>
              </a:solidFill>
            </a:endParaRPr>
          </a:p>
          <a:p>
            <a:pPr marL="171450" indent="-171450" defTabSz="984978">
              <a:buFont typeface="Arial" panose="020B0604020202020204" pitchFamily="34" charset="0"/>
              <a:buChar char="•"/>
              <a:defRPr/>
            </a:pPr>
            <a:r>
              <a:rPr lang="en-US" b="0" u="none" baseline="0" dirty="0">
                <a:solidFill>
                  <a:schemeClr val="tx2"/>
                </a:solidFill>
              </a:rPr>
              <a:t>On and after January 1, 2023, the cannabis excise tax must be listed separately on the receipt or invoice.</a:t>
            </a:r>
          </a:p>
          <a:p>
            <a:pPr marL="0" indent="0" defTabSz="984978">
              <a:buFont typeface="Arial" panose="020B0604020202020204" pitchFamily="34" charset="0"/>
              <a:buNone/>
              <a:defRPr/>
            </a:pPr>
            <a:endParaRPr lang="en-US" b="0" u="none" strike="sngStrike" baseline="0" dirty="0">
              <a:solidFill>
                <a:schemeClr val="tx2"/>
              </a:solidFill>
            </a:endParaRPr>
          </a:p>
          <a:p>
            <a:pPr defTabSz="984978">
              <a:defRPr/>
            </a:pPr>
            <a:r>
              <a:rPr lang="en-US" b="0" u="none" baseline="0" dirty="0">
                <a:solidFill>
                  <a:schemeClr val="tx2"/>
                </a:solidFill>
              </a:rPr>
              <a:t>For retail sales of cannabis or cannabis products made on and after January 1, 2023, retailers must report and pay the cannabis excise tax directly to CDTFA.</a:t>
            </a:r>
          </a:p>
          <a:p>
            <a:pPr defTabSz="984978">
              <a:defRPr/>
            </a:pPr>
            <a:endParaRPr lang="en-US" b="0" u="none" baseline="0" dirty="0">
              <a:solidFill>
                <a:schemeClr val="tx2"/>
              </a:solidFill>
            </a:endParaRPr>
          </a:p>
          <a:p>
            <a:pPr defTabSz="984978">
              <a:defRPr/>
            </a:pPr>
            <a:r>
              <a:rPr lang="en-US" b="0" baseline="0" dirty="0">
                <a:solidFill>
                  <a:schemeClr val="tx2"/>
                </a:solidFill>
              </a:rPr>
              <a:t>It is important that cannabis retailers keep accurate records of their business activities </a:t>
            </a:r>
            <a:r>
              <a:rPr lang="en-US" sz="1200" b="0" kern="1200" baseline="0" dirty="0">
                <a:solidFill>
                  <a:schemeClr val="tx2"/>
                </a:solidFill>
                <a:latin typeface="+mn-lt"/>
                <a:ea typeface="+mn-ea"/>
                <a:cs typeface="+mn-cs"/>
              </a:rPr>
              <a:t>and make sure to obtain the appropriate business licenses. Cannabis retailers will need to obtain a retail license from the Department of Cannabis Control. Additionally, many </a:t>
            </a:r>
            <a:r>
              <a:rPr lang="en-US" b="0" baseline="0" dirty="0">
                <a:solidFill>
                  <a:schemeClr val="tx2"/>
                </a:solidFill>
              </a:rPr>
              <a:t>local governments have licensing requirements for the cannabis industry, so retailers should make sure to contact their city and county government offices for information on local licenses. </a:t>
            </a:r>
            <a:endParaRPr lang="en-US" b="0" dirty="0">
              <a:solidFill>
                <a:schemeClr val="tx2"/>
              </a:solidFill>
            </a:endParaRPr>
          </a:p>
          <a:p>
            <a:pPr defTabSz="984978">
              <a:defRPr/>
            </a:pPr>
            <a:endParaRPr lang="en-US"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99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cultivators</a:t>
            </a:r>
            <a:r>
              <a:rPr lang="en-US" baseline="0" dirty="0"/>
              <a:t> and manufacturers are required to:</a:t>
            </a:r>
          </a:p>
          <a:p>
            <a:endParaRPr lang="en-US" baseline="0" dirty="0"/>
          </a:p>
          <a:p>
            <a:pPr marL="181240" indent="-181240">
              <a:buFont typeface="Arial" panose="020B0604020202020204" pitchFamily="34" charset="0"/>
              <a:buChar char="•"/>
            </a:pPr>
            <a:r>
              <a:rPr lang="en-US" dirty="0"/>
              <a:t>Register for a seller’s permit</a:t>
            </a:r>
          </a:p>
          <a:p>
            <a:pPr marL="181240" indent="-181240">
              <a:buFont typeface="Arial" panose="020B0604020202020204" pitchFamily="34" charset="0"/>
              <a:buChar char="•"/>
            </a:pPr>
            <a:r>
              <a:rPr lang="en-US" dirty="0"/>
              <a:t>Obtain resale certificates</a:t>
            </a:r>
          </a:p>
          <a:p>
            <a:pPr marL="181240" indent="-181240">
              <a:buFont typeface="Arial" panose="020B0604020202020204" pitchFamily="34" charset="0"/>
              <a:buChar char="•"/>
            </a:pPr>
            <a:r>
              <a:rPr lang="en-US" dirty="0"/>
              <a:t>File sales and use tax returns </a:t>
            </a:r>
          </a:p>
          <a:p>
            <a:pPr marL="181240" indent="-181240">
              <a:buFont typeface="Arial" panose="020B0604020202020204" pitchFamily="34" charset="0"/>
              <a:buChar char="•"/>
            </a:pPr>
            <a:r>
              <a:rPr lang="en-US" dirty="0"/>
              <a:t>Report and pay use tax on taxable items purchased without tax and used</a:t>
            </a:r>
          </a:p>
          <a:p>
            <a:endParaRPr lang="en-US" dirty="0"/>
          </a:p>
          <a:p>
            <a:pPr defTabSz="966612">
              <a:defRPr/>
            </a:pPr>
            <a:r>
              <a:rPr lang="en-US" u="none" dirty="0">
                <a:solidFill>
                  <a:schemeClr val="tx2"/>
                </a:solidFill>
              </a:rPr>
              <a:t>Cultivators and manufacturers </a:t>
            </a:r>
            <a:r>
              <a:rPr lang="en-US" u="none" baseline="0" dirty="0">
                <a:solidFill>
                  <a:schemeClr val="tx2"/>
                </a:solidFill>
              </a:rPr>
              <a:t>must keep accurate records of their commercial cannabis business activities and ensure they obtain the appropriate business licenses. The Department of Cannabis Control is responsible for issuing commercial cannabis cultivator and manufacturer licenses; however, there may be other local government licensing requirements.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437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The</a:t>
            </a:r>
            <a:r>
              <a:rPr lang="en-US" dirty="0"/>
              <a:t> Medicinal and Adult-Use Cannabis Regulation and Safety Act requires a licensee authorized to engage in commercial cannabis activity  to keep accurate records of commercial cannabis activity for a minimum of seven years. For example, every sale or transport of cannabis or cannabis products from one licensee to another must be recorded on a sales invoice or receipt. </a:t>
            </a:r>
          </a:p>
          <a:p>
            <a:endParaRPr lang="en-US" dirty="0"/>
          </a:p>
          <a:p>
            <a:r>
              <a:rPr lang="en-US" dirty="0"/>
              <a:t>Each sales invoice or receipt must include:</a:t>
            </a:r>
          </a:p>
          <a:p>
            <a:pPr marL="171450" indent="-171450">
              <a:buFont typeface="Arial" panose="020B0604020202020204" pitchFamily="34" charset="0"/>
              <a:buChar char="•"/>
            </a:pPr>
            <a:r>
              <a:rPr lang="en-US" dirty="0"/>
              <a:t>Names and addresses of the seller</a:t>
            </a:r>
            <a:r>
              <a:rPr lang="en-US" baseline="0" dirty="0"/>
              <a:t> and purchaser</a:t>
            </a:r>
            <a:endParaRPr lang="en-US" dirty="0"/>
          </a:p>
          <a:p>
            <a:pPr marL="171450" indent="-171450">
              <a:buFont typeface="Arial" panose="020B0604020202020204" pitchFamily="34" charset="0"/>
              <a:buChar char="•"/>
            </a:pPr>
            <a:r>
              <a:rPr lang="en-US" dirty="0"/>
              <a:t>Date of sale,</a:t>
            </a:r>
          </a:p>
          <a:p>
            <a:pPr marL="171450" indent="-171450">
              <a:buFont typeface="Arial" panose="020B0604020202020204" pitchFamily="34" charset="0"/>
              <a:buChar char="•"/>
            </a:pPr>
            <a:r>
              <a:rPr lang="en-US" dirty="0"/>
              <a:t>Invoice number,</a:t>
            </a:r>
          </a:p>
          <a:p>
            <a:pPr marL="171450" indent="-171450">
              <a:buFont typeface="Arial" panose="020B0604020202020204" pitchFamily="34" charset="0"/>
              <a:buChar char="•"/>
            </a:pPr>
            <a:r>
              <a:rPr lang="en-US" dirty="0"/>
              <a:t>Kind, quantity, size, and capacity of packages of cannabis or cannabis products sold,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453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sales invoice</a:t>
            </a:r>
            <a:r>
              <a:rPr lang="en-US" baseline="0" dirty="0"/>
              <a:t> or receipt must also include:</a:t>
            </a:r>
          </a:p>
          <a:p>
            <a:endParaRPr lang="en-US" baseline="0" dirty="0"/>
          </a:p>
          <a:p>
            <a:pPr marL="171450" indent="-171450">
              <a:buFont typeface="Arial" panose="020B0604020202020204" pitchFamily="34" charset="0"/>
              <a:buChar char="•"/>
            </a:pPr>
            <a:r>
              <a:rPr lang="en-US" dirty="0"/>
              <a:t>The cost to the purchaser, including any discount applied to the price shown on the invoice.</a:t>
            </a:r>
          </a:p>
          <a:p>
            <a:pPr marL="171450" indent="-171450">
              <a:buFont typeface="Arial" panose="020B0604020202020204" pitchFamily="34" charset="0"/>
              <a:buChar char="•"/>
            </a:pPr>
            <a:r>
              <a:rPr lang="en-US" dirty="0"/>
              <a:t>The location of transport of the cannabis or cannabis product unless the transport was from the licensee's location, like when a licensee uses a 3</a:t>
            </a:r>
            <a:r>
              <a:rPr lang="en-US" baseline="30000" dirty="0"/>
              <a:t>rd</a:t>
            </a:r>
            <a:r>
              <a:rPr lang="en-US" dirty="0"/>
              <a:t> party transporter.</a:t>
            </a:r>
          </a:p>
          <a:p>
            <a:pPr marL="171450" indent="-171450">
              <a:buFont typeface="Arial" panose="020B0604020202020204" pitchFamily="34" charset="0"/>
              <a:buChar char="•"/>
            </a:pPr>
            <a:r>
              <a:rPr lang="en-US" dirty="0"/>
              <a:t>Any other information </a:t>
            </a:r>
            <a:r>
              <a:rPr lang="en-US" u="none" dirty="0"/>
              <a:t>as required by CDTFA, Department of Cannabis Control, or other relevant authority. </a:t>
            </a:r>
            <a:endParaRPr lang="en-US" u="none" strike="sngStrike"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577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cannabis tax law imposes a mandatory 50 percent penalty for not paying the cultivation tax or cannabis excise tax when they are due.</a:t>
            </a:r>
          </a:p>
          <a:p>
            <a:endParaRPr lang="en-US" dirty="0"/>
          </a:p>
          <a:p>
            <a:r>
              <a:rPr lang="en-US" dirty="0"/>
              <a:t>If you do not pay the cannabis taxes by your due date, you may be relieved of the 50 percent penalty if you file a request for relief and if CDTFA finds that did not pay timely due to a reasonable cause and circumstances beyond your control and occurred notwithstanding the exercise of ordinary care and absence of willful neglect.</a:t>
            </a:r>
          </a:p>
          <a:p>
            <a:endParaRPr lang="en-US" dirty="0"/>
          </a:p>
          <a:p>
            <a:r>
              <a:rPr lang="en-US" dirty="0"/>
              <a:t>You may request relief of penalty by visiting our Online Services page and follow the directions under the Request Relief tab.</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64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Department of Cannabis Control is responsible for issuing state cannabis licenses for all cannabis commercial activities.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805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70">
              <a:defRPr/>
            </a:pPr>
            <a:r>
              <a:rPr lang="en-US" b="1" dirty="0"/>
              <a:t>Core point to convey</a:t>
            </a:r>
          </a:p>
          <a:p>
            <a:pPr defTabSz="949370">
              <a:defRPr/>
            </a:pPr>
            <a:r>
              <a:rPr lang="en-US" dirty="0"/>
              <a:t>There are many ways to obtain information and help - online, by appointment, by phone, and social media.</a:t>
            </a:r>
          </a:p>
          <a:p>
            <a:pPr marL="0" marR="0" lvl="0" indent="0" algn="l" defTabSz="9493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49370" rtl="0" eaLnBrk="1" fontAlgn="auto" latinLnBrk="0" hangingPunct="1">
              <a:lnSpc>
                <a:spcPct val="100000"/>
              </a:lnSpc>
              <a:spcBef>
                <a:spcPts val="0"/>
              </a:spcBef>
              <a:spcAft>
                <a:spcPts val="0"/>
              </a:spcAft>
              <a:buClrTx/>
              <a:buSzTx/>
              <a:buFontTx/>
              <a:buNone/>
              <a:tabLst/>
              <a:defRPr/>
            </a:pPr>
            <a:r>
              <a:rPr lang="en-US" dirty="0"/>
              <a:t>Customer Service Center: 1-800-400-7115 (CRS:</a:t>
            </a:r>
            <a:r>
              <a:rPr lang="en-US" baseline="0" dirty="0"/>
              <a:t> 711)</a:t>
            </a:r>
            <a:r>
              <a:rPr lang="en-US" dirty="0"/>
              <a:t>, Monday through Friday, 7:30 a.m. to 5:00 p.m. (Pacific time),</a:t>
            </a:r>
            <a:r>
              <a:rPr lang="en-US" baseline="0" dirty="0"/>
              <a:t> except state holidays.</a:t>
            </a:r>
            <a:endParaRPr lang="en-US" dirty="0"/>
          </a:p>
          <a:p>
            <a:endParaRPr lang="en-US" dirty="0"/>
          </a:p>
          <a:p>
            <a:endParaRPr lang="en-US" dirty="0"/>
          </a:p>
          <a:p>
            <a:endParaRPr lang="en-US" dirty="0"/>
          </a:p>
          <a:p>
            <a:endParaRPr lang="en-US" altLang="en-US"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968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receive the latest news provided by our programs, including newsletters, tax and fee updates, public meeting agendas, and other announcements by subscribing to our email lists at https://www.cdtfa.ca.gov/subscribe/. You can sign up to receive updates via email to one or more programs or topics provided on this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receive specific information relating to the cannabis industry, select Cannabis Outreach check box under the Tax Programs section, Business Taxes and Fee sub-heading.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70">
              <a:defRPr/>
            </a:pPr>
            <a:r>
              <a:rPr lang="en-US" b="1" dirty="0"/>
              <a:t>Core point to convey</a:t>
            </a:r>
          </a:p>
          <a:p>
            <a:pPr defTabSz="949370">
              <a:defRPr/>
            </a:pPr>
            <a:r>
              <a:rPr lang="en-US" dirty="0"/>
              <a:t>Provides resolutions on any tax issues you may have with CDTFA or if you want to know about your rights.  </a:t>
            </a:r>
          </a:p>
          <a:p>
            <a:pPr defTabSz="949370">
              <a:defRPr/>
            </a:pPr>
            <a:endParaRPr lang="en-US" dirty="0"/>
          </a:p>
          <a:p>
            <a:pPr defTabSz="949370">
              <a:defRPr/>
            </a:pPr>
            <a:r>
              <a:rPr lang="en-US" dirty="0"/>
              <a:t>Taxpayers’ Rights Advocate phone number 1-888-324-2798</a:t>
            </a:r>
          </a:p>
          <a:p>
            <a:pPr defTabSz="949370">
              <a:defRPr/>
            </a:pPr>
            <a:r>
              <a:rPr lang="en-US" dirty="0"/>
              <a:t>Taxpayers’ Rights Advocate link: </a:t>
            </a:r>
            <a:r>
              <a:rPr lang="en-US" altLang="en-US" dirty="0">
                <a:solidFill>
                  <a:schemeClr val="accent1">
                    <a:lumMod val="75000"/>
                  </a:schemeClr>
                </a:solidFill>
                <a:hlinkClick r:id="rId3"/>
              </a:rPr>
              <a:t>www.cdtfa.ca.gov/tra/</a:t>
            </a:r>
            <a:endParaRPr lang="en-US" altLang="en-US" dirty="0">
              <a:solidFill>
                <a:schemeClr val="accent1">
                  <a:lumMod val="75000"/>
                </a:schemeClr>
              </a:solidFill>
            </a:endParaRPr>
          </a:p>
          <a:p>
            <a:endParaRPr lang="en-US" dirty="0"/>
          </a:p>
          <a:p>
            <a:r>
              <a:rPr lang="en-US" b="1" u="sng" dirty="0"/>
              <a:t>Resources:</a:t>
            </a:r>
          </a:p>
          <a:p>
            <a:r>
              <a:rPr lang="en-US" dirty="0"/>
              <a:t>Publication 70, </a:t>
            </a:r>
            <a:r>
              <a:rPr lang="en-US" i="1" dirty="0"/>
              <a:t>Understanding Your Rights as a California Taxpayer</a:t>
            </a:r>
          </a:p>
          <a:p>
            <a:r>
              <a:rPr lang="en-US" dirty="0"/>
              <a:t>Search </a:t>
            </a:r>
            <a:r>
              <a:rPr lang="en-US" dirty="0">
                <a:latin typeface="Gill Sans MT" panose="020B0502020104020203" pitchFamily="34" charset="0"/>
                <a:cs typeface="Arial" panose="020B0604020202020204" pitchFamily="34" charset="0"/>
                <a:hlinkClick r:id="rId4"/>
              </a:rPr>
              <a:t>www.cdtfa.ca.gov</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26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FF0000"/>
                </a:solidFill>
              </a:rPr>
              <a:t>A cannabis retailer is a person required to be licensed by the Department of Cannabis Control to engage in the retail sale or delivery of cannabis or cannabis products to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solidFill>
                  <a:srgbClr val="FF0000"/>
                </a:solidFill>
              </a:rPr>
              <a:t>A microbusiness license authorizes the licensee to operate as more than one type of business as approved by DCC at the same licensed premises. A microbusiness that operates as a cannabis retailer is responsible for all the same requirements under the Cannabis Tax Law as a licensed cannabis retailer.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94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Voters approved Proposition 64 on November 8, 2016. Proposition 64, which was later amended by Senate Bill 94, legalized adult-use of cannabis and established the Cannabis Tax Law. </a:t>
            </a:r>
          </a:p>
          <a:p>
            <a:endParaRPr lang="en-US" baseline="0" dirty="0"/>
          </a:p>
          <a:p>
            <a:pPr marL="0" algn="l" defTabSz="914400" rtl="0" eaLnBrk="1" latinLnBrk="0" hangingPunct="1"/>
            <a:r>
              <a:rPr lang="en-US" sz="1200" kern="1200" baseline="0" dirty="0">
                <a:solidFill>
                  <a:schemeClr val="tx1"/>
                </a:solidFill>
                <a:latin typeface="+mn-lt"/>
                <a:ea typeface="+mn-ea"/>
                <a:cs typeface="+mn-cs"/>
              </a:rPr>
              <a:t>On June 30, 2022, the Governor approved Assembly Bill 195 to simplify the cannabis tax structure and helps to reduce burdens for legal cannabis businesses. Some of the changes that we will go over in this presentation include: general information on shifting the requirement to report and pay the cannabis excise tax from the distributor to the cannabis </a:t>
            </a:r>
            <a:r>
              <a:rPr lang="en-US" sz="1200" u="none" kern="1200" baseline="0" dirty="0">
                <a:solidFill>
                  <a:schemeClr val="tx1"/>
                </a:solidFill>
                <a:latin typeface="+mn-lt"/>
                <a:ea typeface="+mn-ea"/>
                <a:cs typeface="+mn-cs"/>
              </a:rPr>
              <a:t>retailer and the changes made to the Cannabis Tax Law. </a:t>
            </a:r>
          </a:p>
          <a:p>
            <a:pPr marL="0" algn="l" defTabSz="914400" rtl="0" eaLnBrk="1" latinLnBrk="0" hangingPunct="1"/>
            <a:endParaRPr lang="en-US" sz="1200" u="non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cannabis excise tax may increase from 15% beginning the 2025-2026 fiscal year and every 2 years </a:t>
            </a:r>
            <a:r>
              <a:rPr lang="en-US" sz="1200" kern="1200" dirty="0">
                <a:solidFill>
                  <a:schemeClr val="tx1"/>
                </a:solidFill>
                <a:latin typeface="+mn-lt"/>
                <a:ea typeface="+mn-ea"/>
                <a:cs typeface="+mn-cs"/>
              </a:rPr>
              <a:t>after, not to exceed 19%. The rate may be adjusted by CDTFA in consultation with Department of Finance based on guidelines in the Cannabis Tax Law.</a:t>
            </a:r>
          </a:p>
          <a:p>
            <a:endParaRPr lang="en-US" dirty="0"/>
          </a:p>
          <a:p>
            <a:r>
              <a:rPr lang="en-US" dirty="0"/>
              <a:t>Reference: RTC 34011.2(a).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64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The cultivation tax ended on June 30, 2022, due to the enactment of AB 195.</a:t>
            </a:r>
          </a:p>
          <a:p>
            <a:endParaRPr lang="en-US" b="0" u="none" dirty="0"/>
          </a:p>
          <a:p>
            <a:r>
              <a:rPr lang="en-US" b="0" u="none" dirty="0"/>
              <a:t>The cannabis cultivation tax was i</a:t>
            </a:r>
            <a:r>
              <a:rPr lang="en-US" b="0" u="none" dirty="0">
                <a:solidFill>
                  <a:srgbClr val="FF0000"/>
                </a:solidFill>
              </a:rPr>
              <a:t>mposed </a:t>
            </a:r>
            <a:r>
              <a:rPr lang="en-US" b="0" u="none" strike="noStrike" baseline="0" dirty="0">
                <a:solidFill>
                  <a:srgbClr val="FF0000"/>
                </a:solidFill>
              </a:rPr>
              <a:t>on </a:t>
            </a:r>
            <a:r>
              <a:rPr lang="en-US" b="0" u="none" baseline="0" dirty="0"/>
              <a:t>all harvested cannabis that entered the commercial market </a:t>
            </a:r>
            <a:r>
              <a:rPr lang="en-US" b="0" u="none" baseline="0" dirty="0">
                <a:solidFill>
                  <a:srgbClr val="FF0000"/>
                </a:solidFill>
              </a:rPr>
              <a:t>beginning on January 1, 2018, through June 30, 2022, upon all cultivators of cannabis</a:t>
            </a:r>
            <a:r>
              <a:rPr lang="en-US" b="0" u="none" baseline="0" dirty="0"/>
              <a:t>. </a:t>
            </a:r>
          </a:p>
          <a:p>
            <a:endParaRPr lang="en-US" b="0" u="none" baseline="0" dirty="0"/>
          </a:p>
          <a:p>
            <a:r>
              <a:rPr lang="en-US" b="0" u="none" baseline="0" dirty="0"/>
              <a:t>Cannabis is considered to have entered the commercial market once it has completed and complies with a quality assurance review and testing as required by the Department of Cannabis Control. </a:t>
            </a:r>
          </a:p>
          <a:p>
            <a:endParaRPr lang="en-US" b="0" u="none" baseline="0" dirty="0"/>
          </a:p>
          <a:p>
            <a:r>
              <a:rPr lang="en-US" b="0" u="none" baseline="0" dirty="0"/>
              <a:t>When the cultivation tax was imposed, cultivators </a:t>
            </a:r>
            <a:r>
              <a:rPr lang="en-US" b="0" u="none" strike="noStrike" baseline="0" dirty="0">
                <a:solidFill>
                  <a:srgbClr val="FF0000"/>
                </a:solidFill>
              </a:rPr>
              <a:t>were</a:t>
            </a:r>
            <a:r>
              <a:rPr lang="en-US" b="0" u="none" baseline="0" dirty="0"/>
              <a:t> responsible for paying the cultivation tax to a distributor, or in some cases, to a manufacturer if the cannabis was first transferred or sold to a manufacturer.</a:t>
            </a:r>
            <a:endParaRPr lang="en-US" b="0" u="none"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40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On and after July 1, 2022, cultivation tax is no longer imposed on harvested cannabis that enters the commercial market.</a:t>
            </a:r>
          </a:p>
          <a:p>
            <a:pPr marL="171450" indent="-171450">
              <a:buFont typeface="Arial" panose="020B0604020202020204" pitchFamily="34" charset="0"/>
              <a:buChar char="•"/>
            </a:pPr>
            <a:r>
              <a:rPr lang="en-US" u="none" dirty="0"/>
              <a:t>Distributors, manufacturers, and cultivators are no longer required to collect or pay the cultivation tax on harvested cannabis that enters the commercial market on and after July 1, 2022.</a:t>
            </a:r>
          </a:p>
          <a:p>
            <a:pPr marL="171450" indent="-171450">
              <a:buFont typeface="Arial" panose="020B0604020202020204" pitchFamily="34" charset="0"/>
              <a:buChar char="•"/>
            </a:pPr>
            <a:r>
              <a:rPr lang="en-US" u="none" dirty="0"/>
              <a:t>Any cultivation tax collected on cannabis that enters the commercial market on and after July 1, 2022, must be returned to the cultivator that originally paid it. </a:t>
            </a:r>
          </a:p>
          <a:p>
            <a:pPr marL="171450" indent="-171450">
              <a:buFont typeface="Arial" panose="020B0604020202020204" pitchFamily="34" charset="0"/>
              <a:buChar char="•"/>
            </a:pPr>
            <a:r>
              <a:rPr lang="en-US" u="none" dirty="0"/>
              <a:t>If the cultivation tax cannot be returned to the cultivator that paid the cultivation tax, then it must be paid to CDTFA as excess cultivation tax collected.</a:t>
            </a:r>
          </a:p>
          <a:p>
            <a:pPr marL="171450" indent="-171450">
              <a:buFont typeface="Arial" panose="020B0604020202020204" pitchFamily="34" charset="0"/>
              <a:buChar char="•"/>
            </a:pPr>
            <a:r>
              <a:rPr lang="en-US" u="none" dirty="0"/>
              <a:t>Distributors must report and pay any excess cultivation tax collected to CDTFA.</a:t>
            </a:r>
          </a:p>
          <a:p>
            <a:pPr marL="171450" indent="-171450">
              <a:buFont typeface="Arial" panose="020B0604020202020204" pitchFamily="34" charset="0"/>
              <a:buChar char="•"/>
            </a:pPr>
            <a:r>
              <a:rPr lang="en-US" u="none" dirty="0"/>
              <a:t>If a manufacturer has excess cultivation tax that cannot be returned to the cultivator, then the manufacturer must transfer the excess cultivation tax collected to a distributor for the distributor to report and pay the excess cultivation tax collected to CDTFA.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90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For the period beginning on January 1, 2018, through December 31, 2022, the Cannabis Tax Law imposes a 15 percent cannabis excise tax upon purchasers at the retail sale of cannabis or cannabis products.</a:t>
            </a:r>
          </a:p>
          <a:p>
            <a:endParaRPr lang="en-US" u="none" dirty="0"/>
          </a:p>
          <a:p>
            <a:r>
              <a:rPr lang="en-US" u="none" dirty="0"/>
              <a:t>Retailers are responsible for collecting the cannabis excise tax from purchasers at the time of retail sale based on the average market price of the cannabis or cannabis products sold in a retail sale before January 1, 2023.</a:t>
            </a:r>
          </a:p>
          <a:p>
            <a:endParaRPr lang="en-US" u="none" dirty="0"/>
          </a:p>
          <a:p>
            <a:r>
              <a:rPr lang="en-US" u="none" dirty="0"/>
              <a:t>Additionally, distributors are required to collect the cannabis excise tax from cannabis retailers for cannabis or cannabis products sold or transferred to a cannabis retailer before January 1, 2023, based on the average market price of cannabis or cannabis products sold in a retail sale.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21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average market price calculation applies to sales or transfers that occur through December 31, 2022, between the cannabis retailer and distributor, and</a:t>
            </a:r>
            <a:r>
              <a:rPr lang="en-US" u="none" baseline="0" dirty="0"/>
              <a:t> is based on the type of transaction that occurred between the seller, whether that be a cultivator, manufacturer, or distributor, and the cannabis retailer when that retailer purchased or received that cannabis or cannabis products. The transaction can either be an arm’s length transaction or a non-arm’s length transaction.</a:t>
            </a:r>
          </a:p>
          <a:p>
            <a:endParaRPr lang="en-US" u="none" baseline="0" dirty="0"/>
          </a:p>
          <a:p>
            <a:r>
              <a:rPr lang="en-US" u="none" baseline="0" dirty="0"/>
              <a:t>An arm’s length transaction is a sale entered in good faith, at a price that reflects the fair market value in the open market between two informed and willing parties.</a:t>
            </a:r>
          </a:p>
          <a:p>
            <a:r>
              <a:rPr lang="en-US" u="none" baseline="0" dirty="0"/>
              <a:t>In an arm’s length transaction, the average market price is the retailer’s wholesale cost of the cannabis or cannabis products plus a mark-up. </a:t>
            </a:r>
          </a:p>
          <a:p>
            <a:endParaRPr lang="en-US" u="none" baseline="0" dirty="0"/>
          </a:p>
          <a:p>
            <a:r>
              <a:rPr lang="en-US" u="none" baseline="0" dirty="0"/>
              <a:t>In a non-arm’s length transaction, the average market price is the cannabis retailer’s gross receipts from the retail sale. An example of a non-arm’s length transaction would be a business that is both a licensed distributor and retailer of their cannabis products and there is no sales between the distribution part of the business and the retail part of the business.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09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determine the </a:t>
            </a:r>
            <a:r>
              <a:rPr lang="en-US" u="none" baseline="0" dirty="0"/>
              <a:t>average </a:t>
            </a:r>
            <a:r>
              <a:rPr lang="en-US" u="none" dirty="0"/>
              <a:t>market price in an arm’s length transaction,</a:t>
            </a:r>
            <a:r>
              <a:rPr lang="en-US" u="none" baseline="0" dirty="0"/>
              <a:t> you need to know two things: the cannabis retailer’s wholesale cost of the cannabis or cannabis products and the mark-up rate are determined by CDTFA.</a:t>
            </a:r>
          </a:p>
          <a:p>
            <a:endParaRPr lang="en-US" u="none" baseline="0" dirty="0"/>
          </a:p>
          <a:p>
            <a:r>
              <a:rPr lang="en-US" u="none" baseline="0" dirty="0"/>
              <a:t>The wholesale cost is the amount paid by the cannabis retailer for the cannabis or cannabis products including transportation charges.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5C6441-44EF-4E98-BB9C-CAA336EF7A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87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914400" y="2067485"/>
            <a:ext cx="10363200" cy="2029971"/>
          </a:xfrm>
          <a:prstGeom prst="rect">
            <a:avLst/>
          </a:prstGeom>
        </p:spPr>
        <p:txBody>
          <a:bodyPr anchor="b"/>
          <a:lstStyle>
            <a:lvl1pPr algn="ctr" defTabSz="914400" rtl="0" eaLnBrk="1" latinLnBrk="0" hangingPunct="1">
              <a:lnSpc>
                <a:spcPct val="90000"/>
              </a:lnSpc>
              <a:spcBef>
                <a:spcPct val="0"/>
              </a:spcBef>
              <a:buNone/>
              <a:defRPr sz="6000" kern="1200" baseline="0">
                <a:solidFill>
                  <a:schemeClr val="tx1"/>
                </a:solidFill>
                <a:latin typeface="+mj-lt"/>
                <a:ea typeface="+mj-ea"/>
                <a:cs typeface="+mj-cs"/>
              </a:defRPr>
            </a:lvl1pPr>
          </a:lstStyle>
          <a:p>
            <a:endParaRPr lang="en-US" sz="5294" dirty="0"/>
          </a:p>
          <a:p>
            <a:endParaRPr lang="en-US" sz="5294" dirty="0"/>
          </a:p>
          <a:p>
            <a:endParaRPr lang="en-US" sz="5294" dirty="0"/>
          </a:p>
        </p:txBody>
      </p:sp>
      <p:sp>
        <p:nvSpPr>
          <p:cNvPr id="9" name="Title 8"/>
          <p:cNvSpPr>
            <a:spLocks noGrp="1"/>
          </p:cNvSpPr>
          <p:nvPr>
            <p:ph type="title"/>
          </p:nvPr>
        </p:nvSpPr>
        <p:spPr>
          <a:xfrm>
            <a:off x="838200" y="2108920"/>
            <a:ext cx="10515600" cy="2085697"/>
          </a:xfrm>
        </p:spPr>
        <p:txBody>
          <a:bodyPr>
            <a:normAutofit/>
          </a:bodyPr>
          <a:lstStyle>
            <a:lvl1pPr algn="ctr">
              <a:defRPr sz="4853"/>
            </a:lvl1pPr>
          </a:lstStyle>
          <a:p>
            <a:r>
              <a:rPr lang="en-US" dirty="0"/>
              <a:t>Click to edit Master title style</a:t>
            </a:r>
          </a:p>
        </p:txBody>
      </p:sp>
      <p:sp>
        <p:nvSpPr>
          <p:cNvPr id="17" name="Text Placeholder 16"/>
          <p:cNvSpPr>
            <a:spLocks noGrp="1"/>
          </p:cNvSpPr>
          <p:nvPr>
            <p:ph type="body" sz="quarter" idx="10" hasCustomPrompt="1"/>
          </p:nvPr>
        </p:nvSpPr>
        <p:spPr>
          <a:xfrm>
            <a:off x="838970" y="4323482"/>
            <a:ext cx="10514061" cy="710172"/>
          </a:xfrm>
        </p:spPr>
        <p:txBody>
          <a:bodyPr/>
          <a:lstStyle>
            <a:lvl1pPr marL="0" indent="0" algn="ctr">
              <a:buNone/>
              <a:defRPr/>
            </a:lvl1pPr>
          </a:lstStyle>
          <a:p>
            <a:pPr lvl="0"/>
            <a:r>
              <a:rPr lang="en-US" dirty="0"/>
              <a:t>Subhead</a:t>
            </a:r>
          </a:p>
        </p:txBody>
      </p:sp>
    </p:spTree>
    <p:extLst>
      <p:ext uri="{BB962C8B-B14F-4D97-AF65-F5344CB8AC3E}">
        <p14:creationId xmlns:p14="http://schemas.microsoft.com/office/powerpoint/2010/main" val="345897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DDBD436-3668-4329-8B9E-84B4588FAAB2}" type="slidenum">
              <a:rPr lang="en-US" smtClean="0"/>
              <a:t>‹#›</a:t>
            </a:fld>
            <a:endParaRPr lang="en-US" dirty="0"/>
          </a:p>
        </p:txBody>
      </p:sp>
      <p:cxnSp>
        <p:nvCxnSpPr>
          <p:cNvPr id="9" name="Straight Connector 8"/>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2966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81611"/>
            <a:ext cx="10515600" cy="9090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DDBD436-3668-4329-8B9E-84B4588FAAB2}" type="slidenum">
              <a:rPr lang="en-US" smtClean="0"/>
              <a:t>‹#›</a:t>
            </a:fld>
            <a:endParaRPr lang="en-US" dirty="0"/>
          </a:p>
        </p:txBody>
      </p:sp>
      <p:cxnSp>
        <p:nvCxnSpPr>
          <p:cNvPr id="11" name="Straight Connector 10"/>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0273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DDBD436-3668-4329-8B9E-84B4588FAAB2}" type="slidenum">
              <a:rPr lang="en-US" smtClean="0"/>
              <a:t>‹#›</a:t>
            </a:fld>
            <a:endParaRPr lang="en-US" dirty="0"/>
          </a:p>
        </p:txBody>
      </p:sp>
      <p:cxnSp>
        <p:nvCxnSpPr>
          <p:cNvPr id="7" name="Straight Connector 6"/>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82588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12067"/>
            <a:ext cx="10515600" cy="2756646"/>
          </a:xfrm>
        </p:spPr>
        <p:txBody>
          <a:bodyPr anchor="ctr">
            <a:normAutofit/>
          </a:bodyPr>
          <a:lstStyle>
            <a:lvl1pPr algn="ctr">
              <a:defRPr sz="5294"/>
            </a:lvl1pPr>
          </a:lstStyle>
          <a:p>
            <a:r>
              <a:rPr lang="en-US" dirty="0"/>
              <a:t>Click to edit Master title style</a:t>
            </a:r>
          </a:p>
        </p:txBody>
      </p:sp>
      <p:sp>
        <p:nvSpPr>
          <p:cNvPr id="5" name="TextBox 4"/>
          <p:cNvSpPr txBox="1"/>
          <p:nvPr userDrawn="1"/>
        </p:nvSpPr>
        <p:spPr>
          <a:xfrm>
            <a:off x="9175324" y="6342334"/>
            <a:ext cx="2178476" cy="228076"/>
          </a:xfrm>
          <a:prstGeom prst="rect">
            <a:avLst/>
          </a:prstGeom>
          <a:noFill/>
        </p:spPr>
        <p:txBody>
          <a:bodyPr wrap="square" rtlCol="0">
            <a:spAutoFit/>
          </a:bodyPr>
          <a:lstStyle/>
          <a:p>
            <a:pPr marL="0" marR="0" lvl="0" indent="0" algn="r" defTabSz="403433" rtl="0" eaLnBrk="1" fontAlgn="auto" latinLnBrk="0" hangingPunct="1">
              <a:lnSpc>
                <a:spcPct val="100000"/>
              </a:lnSpc>
              <a:spcBef>
                <a:spcPts val="0"/>
              </a:spcBef>
              <a:spcAft>
                <a:spcPts val="0"/>
              </a:spcAft>
              <a:buClrTx/>
              <a:buSzTx/>
              <a:buFontTx/>
              <a:buNone/>
              <a:tabLst/>
              <a:defRPr/>
            </a:pPr>
            <a:r>
              <a:rPr lang="en-US" sz="882" dirty="0"/>
              <a:t>Publication 1-PPT (2-20)</a:t>
            </a:r>
          </a:p>
        </p:txBody>
      </p:sp>
    </p:spTree>
    <p:extLst>
      <p:ext uri="{BB962C8B-B14F-4D97-AF65-F5344CB8AC3E}">
        <p14:creationId xmlns:p14="http://schemas.microsoft.com/office/powerpoint/2010/main" val="279845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9F2A-E988-4177-B930-63111D0A0261}"/>
              </a:ext>
            </a:extLst>
          </p:cNvPr>
          <p:cNvSpPr>
            <a:spLocks noGrp="1"/>
          </p:cNvSpPr>
          <p:nvPr>
            <p:ph type="ctrTitle"/>
          </p:nvPr>
        </p:nvSpPr>
        <p:spPr>
          <a:xfrm>
            <a:off x="1524000" y="1122363"/>
            <a:ext cx="9144000" cy="2387600"/>
          </a:xfrm>
        </p:spPr>
        <p:txBody>
          <a:bodyPr anchor="b"/>
          <a:lstStyle>
            <a:lvl1pPr algn="ctr">
              <a:defRPr sz="4368"/>
            </a:lvl1pPr>
          </a:lstStyle>
          <a:p>
            <a:r>
              <a:rPr lang="en-US"/>
              <a:t>Click to edit Master title style</a:t>
            </a:r>
          </a:p>
        </p:txBody>
      </p:sp>
      <p:sp>
        <p:nvSpPr>
          <p:cNvPr id="3" name="Subtitle 2">
            <a:extLst>
              <a:ext uri="{FF2B5EF4-FFF2-40B4-BE49-F238E27FC236}">
                <a16:creationId xmlns:a16="http://schemas.microsoft.com/office/drawing/2014/main" id="{723E7990-4A89-4C72-9710-143D9D38D589}"/>
              </a:ext>
            </a:extLst>
          </p:cNvPr>
          <p:cNvSpPr>
            <a:spLocks noGrp="1"/>
          </p:cNvSpPr>
          <p:nvPr>
            <p:ph type="subTitle" idx="1"/>
          </p:nvPr>
        </p:nvSpPr>
        <p:spPr>
          <a:xfrm>
            <a:off x="1524000" y="3602038"/>
            <a:ext cx="9144000" cy="1655762"/>
          </a:xfrm>
        </p:spPr>
        <p:txBody>
          <a:bodyPr/>
          <a:lstStyle>
            <a:lvl1pPr marL="0" indent="0" algn="ctr">
              <a:buNone/>
              <a:defRPr sz="1747"/>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sp>
        <p:nvSpPr>
          <p:cNvPr id="4" name="Date Placeholder 3">
            <a:extLst>
              <a:ext uri="{FF2B5EF4-FFF2-40B4-BE49-F238E27FC236}">
                <a16:creationId xmlns:a16="http://schemas.microsoft.com/office/drawing/2014/main" id="{25B1842E-F27D-45D9-88C4-1BD950271C1C}"/>
              </a:ext>
            </a:extLst>
          </p:cNvPr>
          <p:cNvSpPr>
            <a:spLocks noGrp="1"/>
          </p:cNvSpPr>
          <p:nvPr>
            <p:ph type="dt" sz="half" idx="10"/>
          </p:nvPr>
        </p:nvSpPr>
        <p:spPr/>
        <p:txBody>
          <a:bodyPr/>
          <a:lstStyle/>
          <a:p>
            <a:pPr defTabSz="403433">
              <a:defRPr/>
            </a:pPr>
            <a:fld id="{A42D841D-FF5E-4D8D-85D7-65AF64FAB892}" type="datetimeFigureOut">
              <a:rPr lang="en-US" sz="1588" smtClean="0">
                <a:solidFill>
                  <a:srgbClr val="163A5A"/>
                </a:solidFill>
              </a:rPr>
              <a:pPr defTabSz="403433">
                <a:defRPr/>
              </a:pPr>
              <a:t>2/6/2024</a:t>
            </a:fld>
            <a:endParaRPr lang="en-US" sz="1588" dirty="0">
              <a:solidFill>
                <a:srgbClr val="163A5A"/>
              </a:solidFill>
            </a:endParaRPr>
          </a:p>
        </p:txBody>
      </p:sp>
      <p:sp>
        <p:nvSpPr>
          <p:cNvPr id="5" name="Footer Placeholder 4">
            <a:extLst>
              <a:ext uri="{FF2B5EF4-FFF2-40B4-BE49-F238E27FC236}">
                <a16:creationId xmlns:a16="http://schemas.microsoft.com/office/drawing/2014/main" id="{6098EB0F-9911-4489-A1ED-4A80C87B9F7C}"/>
              </a:ext>
            </a:extLst>
          </p:cNvPr>
          <p:cNvSpPr>
            <a:spLocks noGrp="1"/>
          </p:cNvSpPr>
          <p:nvPr>
            <p:ph type="ftr" sz="quarter" idx="11"/>
          </p:nvPr>
        </p:nvSpPr>
        <p:spPr/>
        <p:txBody>
          <a:bodyPr/>
          <a:lstStyle/>
          <a:p>
            <a:pPr defTabSz="403433">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96B12C78-9C31-4686-9283-DB31F65E310C}"/>
              </a:ext>
            </a:extLst>
          </p:cNvPr>
          <p:cNvSpPr>
            <a:spLocks noGrp="1"/>
          </p:cNvSpPr>
          <p:nvPr>
            <p:ph type="sldNum" sz="quarter" idx="12"/>
          </p:nvPr>
        </p:nvSpPr>
        <p:spPr/>
        <p:txBody>
          <a:bodyPr/>
          <a:lstStyle/>
          <a:p>
            <a:pPr defTabSz="403433">
              <a:defRPr/>
            </a:pPr>
            <a:fld id="{EAD98FF7-C094-4243-9A82-884B506DAE4C}" type="slidenum">
              <a:rPr lang="en-US" smtClean="0">
                <a:solidFill>
                  <a:prstClr val="white"/>
                </a:solidFill>
              </a:rPr>
              <a:pPr defTabSz="403433">
                <a:defRPr/>
              </a:pPr>
              <a:t>‹#›</a:t>
            </a:fld>
            <a:endParaRPr lang="en-US" dirty="0">
              <a:solidFill>
                <a:prstClr val="white"/>
              </a:solidFill>
            </a:endParaRPr>
          </a:p>
        </p:txBody>
      </p:sp>
    </p:spTree>
    <p:extLst>
      <p:ext uri="{BB962C8B-B14F-4D97-AF65-F5344CB8AC3E}">
        <p14:creationId xmlns:p14="http://schemas.microsoft.com/office/powerpoint/2010/main" val="376783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DDBD436-3668-4329-8B9E-84B4588FAAB2}" type="slidenum">
              <a:rPr lang="en-US" smtClean="0"/>
              <a:t>‹#›</a:t>
            </a:fld>
            <a:endParaRPr lang="en-US" dirty="0"/>
          </a:p>
        </p:txBody>
      </p:sp>
      <p:cxnSp>
        <p:nvCxnSpPr>
          <p:cNvPr id="8" name="Straight Connector 7"/>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DDBD436-3668-4329-8B9E-84B4588FAAB2}" type="slidenum">
              <a:rPr lang="en-US" smtClean="0"/>
              <a:t>‹#›</a:t>
            </a:fld>
            <a:endParaRPr lang="en-US" dirty="0"/>
          </a:p>
        </p:txBody>
      </p:sp>
      <p:cxnSp>
        <p:nvCxnSpPr>
          <p:cNvPr id="9" name="Straight Connector 8"/>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15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81611"/>
            <a:ext cx="10515600" cy="909079"/>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DDBD436-3668-4329-8B9E-84B4588FAAB2}" type="slidenum">
              <a:rPr lang="en-US" smtClean="0"/>
              <a:t>‹#›</a:t>
            </a:fld>
            <a:endParaRPr lang="en-US" dirty="0"/>
          </a:p>
        </p:txBody>
      </p:sp>
      <p:cxnSp>
        <p:nvCxnSpPr>
          <p:cNvPr id="11" name="Straight Connector 10"/>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69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DDBD436-3668-4329-8B9E-84B4588FAAB2}" type="slidenum">
              <a:rPr lang="en-US" smtClean="0"/>
              <a:t>‹#›</a:t>
            </a:fld>
            <a:endParaRPr lang="en-US" dirty="0"/>
          </a:p>
        </p:txBody>
      </p:sp>
      <p:cxnSp>
        <p:nvCxnSpPr>
          <p:cNvPr id="7" name="Straight Connector 6"/>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47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DBD436-3668-4329-8B9E-84B4588FAAB2}" type="slidenum">
              <a:rPr lang="en-US" smtClean="0"/>
              <a:t>‹#›</a:t>
            </a:fld>
            <a:endParaRPr lang="en-US" dirty="0"/>
          </a:p>
        </p:txBody>
      </p:sp>
    </p:spTree>
    <p:extLst>
      <p:ext uri="{BB962C8B-B14F-4D97-AF65-F5344CB8AC3E}">
        <p14:creationId xmlns:p14="http://schemas.microsoft.com/office/powerpoint/2010/main" val="180545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12067"/>
            <a:ext cx="10515600" cy="2756646"/>
          </a:xfrm>
        </p:spPr>
        <p:txBody>
          <a:bodyPr anchor="ctr">
            <a:normAutofit/>
          </a:bodyPr>
          <a:lstStyle>
            <a:lvl1pPr algn="ctr">
              <a:defRPr sz="5294"/>
            </a:lvl1pPr>
          </a:lstStyle>
          <a:p>
            <a:r>
              <a:rPr lang="en-US" dirty="0"/>
              <a:t>Click to edit Master title style</a:t>
            </a:r>
          </a:p>
        </p:txBody>
      </p:sp>
      <p:sp>
        <p:nvSpPr>
          <p:cNvPr id="5" name="TextBox 4"/>
          <p:cNvSpPr txBox="1"/>
          <p:nvPr userDrawn="1"/>
        </p:nvSpPr>
        <p:spPr>
          <a:xfrm>
            <a:off x="9175324" y="6342334"/>
            <a:ext cx="2178476" cy="228076"/>
          </a:xfrm>
          <a:prstGeom prst="rect">
            <a:avLst/>
          </a:prstGeom>
          <a:noFill/>
        </p:spPr>
        <p:txBody>
          <a:bodyPr wrap="square" rtlCol="0">
            <a:spAutoFit/>
          </a:bodyPr>
          <a:lstStyle/>
          <a:p>
            <a:pPr marL="0" marR="0" lvl="0" indent="0" algn="r" defTabSz="403433" rtl="0" eaLnBrk="1" fontAlgn="auto" latinLnBrk="0" hangingPunct="1">
              <a:lnSpc>
                <a:spcPct val="100000"/>
              </a:lnSpc>
              <a:spcBef>
                <a:spcPts val="0"/>
              </a:spcBef>
              <a:spcAft>
                <a:spcPts val="0"/>
              </a:spcAft>
              <a:buClrTx/>
              <a:buSzTx/>
              <a:buFontTx/>
              <a:buNone/>
              <a:tabLst/>
              <a:defRPr/>
            </a:pPr>
            <a:r>
              <a:rPr lang="en-US" sz="882" dirty="0"/>
              <a:t>Publication 557-PPT (2-22)</a:t>
            </a:r>
          </a:p>
        </p:txBody>
      </p:sp>
    </p:spTree>
    <p:extLst>
      <p:ext uri="{BB962C8B-B14F-4D97-AF65-F5344CB8AC3E}">
        <p14:creationId xmlns:p14="http://schemas.microsoft.com/office/powerpoint/2010/main" val="154055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914400" y="2067485"/>
            <a:ext cx="10363200" cy="2029971"/>
          </a:xfrm>
          <a:prstGeom prst="rect">
            <a:avLst/>
          </a:prstGeom>
        </p:spPr>
        <p:txBody>
          <a:bodyPr anchor="b"/>
          <a:lstStyle>
            <a:lvl1pPr algn="ctr" defTabSz="914400" rtl="0" eaLnBrk="1" latinLnBrk="0" hangingPunct="1">
              <a:lnSpc>
                <a:spcPct val="90000"/>
              </a:lnSpc>
              <a:spcBef>
                <a:spcPct val="0"/>
              </a:spcBef>
              <a:buNone/>
              <a:defRPr sz="6000" kern="1200" baseline="0">
                <a:solidFill>
                  <a:schemeClr val="tx1"/>
                </a:solidFill>
                <a:latin typeface="+mj-lt"/>
                <a:ea typeface="+mj-ea"/>
                <a:cs typeface="+mj-cs"/>
              </a:defRPr>
            </a:lvl1pPr>
          </a:lstStyle>
          <a:p>
            <a:endParaRPr lang="en-US" sz="5294" dirty="0"/>
          </a:p>
          <a:p>
            <a:endParaRPr lang="en-US" sz="5294" dirty="0"/>
          </a:p>
          <a:p>
            <a:endParaRPr lang="en-US" sz="5294" dirty="0"/>
          </a:p>
        </p:txBody>
      </p:sp>
      <p:sp>
        <p:nvSpPr>
          <p:cNvPr id="9" name="Title 8"/>
          <p:cNvSpPr>
            <a:spLocks noGrp="1"/>
          </p:cNvSpPr>
          <p:nvPr>
            <p:ph type="title"/>
          </p:nvPr>
        </p:nvSpPr>
        <p:spPr>
          <a:xfrm>
            <a:off x="838200" y="2108920"/>
            <a:ext cx="10515600" cy="2085697"/>
          </a:xfrm>
        </p:spPr>
        <p:txBody>
          <a:bodyPr>
            <a:normAutofit/>
          </a:bodyPr>
          <a:lstStyle>
            <a:lvl1pPr algn="ctr">
              <a:defRPr sz="4853"/>
            </a:lvl1pPr>
          </a:lstStyle>
          <a:p>
            <a:r>
              <a:rPr lang="en-US" dirty="0"/>
              <a:t>Click to edit Master title style</a:t>
            </a:r>
          </a:p>
        </p:txBody>
      </p:sp>
      <p:sp>
        <p:nvSpPr>
          <p:cNvPr id="17" name="Text Placeholder 16"/>
          <p:cNvSpPr>
            <a:spLocks noGrp="1"/>
          </p:cNvSpPr>
          <p:nvPr>
            <p:ph type="body" sz="quarter" idx="10" hasCustomPrompt="1"/>
          </p:nvPr>
        </p:nvSpPr>
        <p:spPr>
          <a:xfrm>
            <a:off x="838970" y="4323482"/>
            <a:ext cx="10514061" cy="710172"/>
          </a:xfrm>
        </p:spPr>
        <p:txBody>
          <a:bodyPr/>
          <a:lstStyle>
            <a:lvl1pPr marL="0" indent="0" algn="ctr">
              <a:buNone/>
              <a:defRPr/>
            </a:lvl1pPr>
          </a:lstStyle>
          <a:p>
            <a:pPr lvl="0"/>
            <a:r>
              <a:rPr lang="en-US" dirty="0"/>
              <a:t>Subhead</a:t>
            </a:r>
          </a:p>
        </p:txBody>
      </p:sp>
    </p:spTree>
    <p:extLst>
      <p:ext uri="{BB962C8B-B14F-4D97-AF65-F5344CB8AC3E}">
        <p14:creationId xmlns:p14="http://schemas.microsoft.com/office/powerpoint/2010/main" val="135906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DDBD436-3668-4329-8B9E-84B4588FAAB2}" type="slidenum">
              <a:rPr lang="en-US" smtClean="0"/>
              <a:t>‹#›</a:t>
            </a:fld>
            <a:endParaRPr lang="en-US" dirty="0"/>
          </a:p>
        </p:txBody>
      </p:sp>
      <p:cxnSp>
        <p:nvCxnSpPr>
          <p:cNvPr id="8" name="Straight Connector 7"/>
          <p:cNvCxnSpPr/>
          <p:nvPr userDrawn="1"/>
        </p:nvCxnSpPr>
        <p:spPr>
          <a:xfrm>
            <a:off x="838200" y="1690690"/>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2713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2825"/>
            <a:ext cx="10515600" cy="97786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67522" y="6321424"/>
            <a:ext cx="724478" cy="536576"/>
          </a:xfrm>
          <a:prstGeom prst="rect">
            <a:avLst/>
          </a:prstGeom>
        </p:spPr>
        <p:txBody>
          <a:bodyPr vert="horz" lIns="91440" tIns="45720" rIns="91440" bIns="45720" rtlCol="0" anchor="ctr"/>
          <a:lstStyle>
            <a:lvl1pPr algn="ctr">
              <a:defRPr sz="1165">
                <a:solidFill>
                  <a:schemeClr val="bg1"/>
                </a:solidFill>
              </a:defRPr>
            </a:lvl1pPr>
          </a:lstStyle>
          <a:p>
            <a:fld id="{EDDBD436-3668-4329-8B9E-84B4588FAAB2}" type="slidenum">
              <a:rPr lang="en-US" smtClean="0"/>
              <a:pPr/>
              <a:t>‹#›</a:t>
            </a:fld>
            <a:endParaRPr lang="en-US" dirty="0"/>
          </a:p>
        </p:txBody>
      </p:sp>
      <p:sp>
        <p:nvSpPr>
          <p:cNvPr id="15" name="Footer Placeholder 14"/>
          <p:cNvSpPr>
            <a:spLocks noGrp="1"/>
          </p:cNvSpPr>
          <p:nvPr>
            <p:ph type="ftr" sz="quarter" idx="3"/>
          </p:nvPr>
        </p:nvSpPr>
        <p:spPr>
          <a:xfrm>
            <a:off x="838201" y="6406916"/>
            <a:ext cx="9910617" cy="365592"/>
          </a:xfrm>
          <a:prstGeom prst="rect">
            <a:avLst/>
          </a:prstGeom>
        </p:spPr>
        <p:txBody>
          <a:bodyPr vert="horz" lIns="91440" tIns="45720" rIns="91440" bIns="45720" rtlCol="0" anchor="ctr"/>
          <a:lstStyle>
            <a:lvl1pPr algn="ctr">
              <a:defRPr sz="1235">
                <a:solidFill>
                  <a:schemeClr val="bg1"/>
                </a:solidFill>
              </a:defRPr>
            </a:lvl1pPr>
          </a:lstStyle>
          <a:p>
            <a:endParaRPr lang="en-US" dirty="0"/>
          </a:p>
        </p:txBody>
      </p:sp>
    </p:spTree>
    <p:extLst>
      <p:ext uri="{BB962C8B-B14F-4D97-AF65-F5344CB8AC3E}">
        <p14:creationId xmlns:p14="http://schemas.microsoft.com/office/powerpoint/2010/main" val="1892919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defTabSz="887553" rtl="0" eaLnBrk="1" latinLnBrk="0" hangingPunct="1">
        <a:lnSpc>
          <a:spcPct val="90000"/>
        </a:lnSpc>
        <a:spcBef>
          <a:spcPct val="0"/>
        </a:spcBef>
        <a:buNone/>
        <a:defRPr sz="3177" kern="1200">
          <a:solidFill>
            <a:schemeClr val="tx1"/>
          </a:solidFill>
          <a:latin typeface="+mj-lt"/>
          <a:ea typeface="+mj-ea"/>
          <a:cs typeface="+mj-cs"/>
        </a:defRPr>
      </a:lvl1pPr>
    </p:titleStyle>
    <p:bodyStyle>
      <a:lvl1pPr marL="252146" indent="-252146" algn="l" defTabSz="887553" rtl="0" eaLnBrk="1" latinLnBrk="0" hangingPunct="1">
        <a:lnSpc>
          <a:spcPct val="90000"/>
        </a:lnSpc>
        <a:spcBef>
          <a:spcPts val="971"/>
        </a:spcBef>
        <a:buFont typeface="Arial" panose="020B0604020202020204" pitchFamily="34" charset="0"/>
        <a:buChar char="•"/>
        <a:defRPr sz="2294" kern="1200">
          <a:solidFill>
            <a:schemeClr val="tx1"/>
          </a:solidFill>
          <a:latin typeface="+mn-lt"/>
          <a:ea typeface="+mn-ea"/>
          <a:cs typeface="+mn-cs"/>
        </a:defRPr>
      </a:lvl1pPr>
      <a:lvl2pPr marL="504292" indent="-261952" algn="l" defTabSz="887553" rtl="0" eaLnBrk="1" latinLnBrk="0" hangingPunct="1">
        <a:lnSpc>
          <a:spcPct val="90000"/>
        </a:lnSpc>
        <a:spcBef>
          <a:spcPts val="485"/>
        </a:spcBef>
        <a:buFont typeface="Wingdings" panose="05000000000000000000" pitchFamily="2" charset="2"/>
        <a:buChar char="§"/>
        <a:defRPr sz="2118" kern="1200">
          <a:solidFill>
            <a:schemeClr val="tx1"/>
          </a:solidFill>
          <a:latin typeface="+mn-lt"/>
          <a:ea typeface="+mn-ea"/>
          <a:cs typeface="+mn-cs"/>
        </a:defRPr>
      </a:lvl2pPr>
      <a:lvl3pPr marL="756437" indent="-271757"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059012" indent="-271757" algn="l" defTabSz="887553" rtl="0" eaLnBrk="1" latinLnBrk="0" hangingPunct="1">
        <a:lnSpc>
          <a:spcPct val="90000"/>
        </a:lnSpc>
        <a:spcBef>
          <a:spcPts val="485"/>
        </a:spcBef>
        <a:buFont typeface="Wingdings" panose="05000000000000000000" pitchFamily="2" charset="2"/>
        <a:buChar char="§"/>
        <a:defRPr sz="1765" kern="1200">
          <a:solidFill>
            <a:schemeClr val="tx1"/>
          </a:solidFill>
          <a:latin typeface="+mn-lt"/>
          <a:ea typeface="+mn-ea"/>
          <a:cs typeface="+mn-cs"/>
        </a:defRPr>
      </a:lvl4pPr>
      <a:lvl5pPr marL="1311158" indent="-221328" algn="l" defTabSz="887553" rtl="0" eaLnBrk="1" latinLnBrk="0" hangingPunct="1">
        <a:lnSpc>
          <a:spcPct val="90000"/>
        </a:lnSpc>
        <a:spcBef>
          <a:spcPts val="485"/>
        </a:spcBef>
        <a:buFont typeface="Arial" panose="020B0604020202020204" pitchFamily="34" charset="0"/>
        <a:buChar char="•"/>
        <a:defRPr sz="1588"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2825"/>
            <a:ext cx="10515600" cy="9778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67522" y="6321424"/>
            <a:ext cx="724478" cy="536576"/>
          </a:xfrm>
          <a:prstGeom prst="rect">
            <a:avLst/>
          </a:prstGeom>
        </p:spPr>
        <p:txBody>
          <a:bodyPr vert="horz" lIns="91440" tIns="45720" rIns="91440" bIns="45720" rtlCol="0" anchor="ctr"/>
          <a:lstStyle>
            <a:lvl1pPr algn="ctr">
              <a:defRPr sz="1165">
                <a:solidFill>
                  <a:schemeClr val="bg1"/>
                </a:solidFill>
              </a:defRPr>
            </a:lvl1pPr>
          </a:lstStyle>
          <a:p>
            <a:fld id="{EDDBD436-3668-4329-8B9E-84B4588FAAB2}" type="slidenum">
              <a:rPr lang="en-US" smtClean="0"/>
              <a:pPr/>
              <a:t>‹#›</a:t>
            </a:fld>
            <a:endParaRPr lang="en-US" dirty="0"/>
          </a:p>
        </p:txBody>
      </p:sp>
      <p:sp>
        <p:nvSpPr>
          <p:cNvPr id="15" name="Footer Placeholder 14"/>
          <p:cNvSpPr>
            <a:spLocks noGrp="1"/>
          </p:cNvSpPr>
          <p:nvPr>
            <p:ph type="ftr" sz="quarter" idx="3"/>
          </p:nvPr>
        </p:nvSpPr>
        <p:spPr>
          <a:xfrm>
            <a:off x="838201" y="6406916"/>
            <a:ext cx="9910617" cy="365592"/>
          </a:xfrm>
          <a:prstGeom prst="rect">
            <a:avLst/>
          </a:prstGeom>
        </p:spPr>
        <p:txBody>
          <a:bodyPr vert="horz" lIns="91440" tIns="45720" rIns="91440" bIns="45720" rtlCol="0" anchor="ctr"/>
          <a:lstStyle>
            <a:lvl1pPr algn="ctr">
              <a:defRPr sz="1235">
                <a:solidFill>
                  <a:schemeClr val="bg1"/>
                </a:solidFill>
              </a:defRPr>
            </a:lvl1pPr>
          </a:lstStyle>
          <a:p>
            <a:endParaRPr lang="en-US" dirty="0"/>
          </a:p>
        </p:txBody>
      </p:sp>
    </p:spTree>
    <p:extLst>
      <p:ext uri="{BB962C8B-B14F-4D97-AF65-F5344CB8AC3E}">
        <p14:creationId xmlns:p14="http://schemas.microsoft.com/office/powerpoint/2010/main" val="41803621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dt="0"/>
  <p:txStyles>
    <p:titleStyle>
      <a:lvl1pPr algn="l" defTabSz="887553" rtl="0" eaLnBrk="1" latinLnBrk="0" hangingPunct="1">
        <a:lnSpc>
          <a:spcPct val="90000"/>
        </a:lnSpc>
        <a:spcBef>
          <a:spcPct val="0"/>
        </a:spcBef>
        <a:buNone/>
        <a:defRPr sz="3530" kern="1200">
          <a:solidFill>
            <a:schemeClr val="tx1"/>
          </a:solidFill>
          <a:latin typeface="+mj-lt"/>
          <a:ea typeface="+mj-ea"/>
          <a:cs typeface="+mj-cs"/>
        </a:defRPr>
      </a:lvl1pPr>
    </p:titleStyle>
    <p:bodyStyle>
      <a:lvl1pPr marL="252146" indent="-252146" algn="l" defTabSz="887553" rtl="0" eaLnBrk="1" latinLnBrk="0" hangingPunct="1">
        <a:lnSpc>
          <a:spcPct val="90000"/>
        </a:lnSpc>
        <a:spcBef>
          <a:spcPts val="971"/>
        </a:spcBef>
        <a:buFont typeface="Arial" panose="020B0604020202020204" pitchFamily="34" charset="0"/>
        <a:buChar char="•"/>
        <a:defRPr sz="2294" kern="1200">
          <a:solidFill>
            <a:schemeClr val="tx1"/>
          </a:solidFill>
          <a:latin typeface="+mn-lt"/>
          <a:ea typeface="+mn-ea"/>
          <a:cs typeface="+mn-cs"/>
        </a:defRPr>
      </a:lvl1pPr>
      <a:lvl2pPr marL="504292" indent="-261952" algn="l" defTabSz="887553" rtl="0" eaLnBrk="1" latinLnBrk="0" hangingPunct="1">
        <a:lnSpc>
          <a:spcPct val="90000"/>
        </a:lnSpc>
        <a:spcBef>
          <a:spcPts val="485"/>
        </a:spcBef>
        <a:buFont typeface="Wingdings" panose="05000000000000000000" pitchFamily="2" charset="2"/>
        <a:buChar char="§"/>
        <a:defRPr sz="2118" kern="1200">
          <a:solidFill>
            <a:schemeClr val="tx1"/>
          </a:solidFill>
          <a:latin typeface="+mn-lt"/>
          <a:ea typeface="+mn-ea"/>
          <a:cs typeface="+mn-cs"/>
        </a:defRPr>
      </a:lvl2pPr>
      <a:lvl3pPr marL="756437" indent="-271757"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059012" indent="-271757" algn="l" defTabSz="887553" rtl="0" eaLnBrk="1" latinLnBrk="0" hangingPunct="1">
        <a:lnSpc>
          <a:spcPct val="90000"/>
        </a:lnSpc>
        <a:spcBef>
          <a:spcPts val="485"/>
        </a:spcBef>
        <a:buFont typeface="Wingdings" panose="05000000000000000000" pitchFamily="2" charset="2"/>
        <a:buChar char="§"/>
        <a:defRPr sz="1765" kern="1200">
          <a:solidFill>
            <a:schemeClr val="tx1"/>
          </a:solidFill>
          <a:latin typeface="+mn-lt"/>
          <a:ea typeface="+mn-ea"/>
          <a:cs typeface="+mn-cs"/>
        </a:defRPr>
      </a:lvl4pPr>
      <a:lvl5pPr marL="1311158" indent="-221328" algn="l" defTabSz="887553" rtl="0" eaLnBrk="1" latinLnBrk="0" hangingPunct="1">
        <a:lnSpc>
          <a:spcPct val="90000"/>
        </a:lnSpc>
        <a:spcBef>
          <a:spcPts val="485"/>
        </a:spcBef>
        <a:buFont typeface="Arial" panose="020B0604020202020204" pitchFamily="34" charset="0"/>
        <a:buChar char="•"/>
        <a:defRPr sz="1588"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dtfa.ca.gov/emai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dtfa.ca.gov/servi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annabis.c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dtfa.ca.gov/subscrib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dtfa.ca.gov/tr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31" y="3198382"/>
            <a:ext cx="7654738" cy="1424559"/>
          </a:xfrm>
        </p:spPr>
        <p:txBody>
          <a:bodyPr>
            <a:normAutofit fontScale="90000"/>
          </a:bodyPr>
          <a:lstStyle/>
          <a:p>
            <a:pPr>
              <a:lnSpc>
                <a:spcPct val="100000"/>
              </a:lnSpc>
              <a:spcBef>
                <a:spcPts val="0"/>
              </a:spcBef>
            </a:pPr>
            <a:br>
              <a:rPr lang="en-US" sz="5294" dirty="0"/>
            </a:br>
            <a:br>
              <a:rPr lang="en-US" sz="5294" dirty="0"/>
            </a:br>
            <a:r>
              <a:rPr lang="en-US" sz="4765" dirty="0"/>
              <a:t>Tax Help for</a:t>
            </a:r>
            <a:br>
              <a:rPr lang="en-US" sz="4765" dirty="0"/>
            </a:br>
            <a:r>
              <a:rPr lang="en-US" sz="4765" dirty="0"/>
              <a:t>Cannabis Retailers</a:t>
            </a:r>
            <a:endParaRPr lang="en-US" dirty="0"/>
          </a:p>
        </p:txBody>
      </p:sp>
    </p:spTree>
    <p:extLst>
      <p:ext uri="{BB962C8B-B14F-4D97-AF65-F5344CB8AC3E}">
        <p14:creationId xmlns:p14="http://schemas.microsoft.com/office/powerpoint/2010/main" val="140340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30" dirty="0"/>
              <a:t>Mark-Up Rate</a:t>
            </a:r>
          </a:p>
        </p:txBody>
      </p:sp>
      <p:sp>
        <p:nvSpPr>
          <p:cNvPr id="3" name="Content Placeholder 2"/>
          <p:cNvSpPr>
            <a:spLocks noGrp="1"/>
          </p:cNvSpPr>
          <p:nvPr>
            <p:ph idx="1"/>
          </p:nvPr>
        </p:nvSpPr>
        <p:spPr/>
        <p:txBody>
          <a:bodyPr/>
          <a:lstStyle/>
          <a:p>
            <a:r>
              <a:rPr lang="en-US" dirty="0"/>
              <a:t>The current mark-up rate through December 31, 2022, is 75%</a:t>
            </a:r>
          </a:p>
          <a:p>
            <a:r>
              <a:rPr lang="en-US" dirty="0"/>
              <a:t>Historical rates posted on our website.</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10</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pic>
        <p:nvPicPr>
          <p:cNvPr id="6" name="Picture 5" descr="screenshot of CDTFA's special taxes and fees rates webpage">
            <a:extLst>
              <a:ext uri="{FF2B5EF4-FFF2-40B4-BE49-F238E27FC236}">
                <a16:creationId xmlns:a16="http://schemas.microsoft.com/office/drawing/2014/main" id="{344A2394-944E-48A4-A1D7-39D64848BEA9}"/>
              </a:ext>
            </a:extLst>
          </p:cNvPr>
          <p:cNvPicPr>
            <a:picLocks noChangeAspect="1"/>
          </p:cNvPicPr>
          <p:nvPr/>
        </p:nvPicPr>
        <p:blipFill>
          <a:blip r:embed="rId3"/>
          <a:stretch>
            <a:fillRect/>
          </a:stretch>
        </p:blipFill>
        <p:spPr>
          <a:xfrm>
            <a:off x="3749768" y="3282236"/>
            <a:ext cx="4692465" cy="2862940"/>
          </a:xfrm>
          <a:prstGeom prst="rect">
            <a:avLst/>
          </a:prstGeom>
        </p:spPr>
      </p:pic>
    </p:spTree>
    <p:extLst>
      <p:ext uri="{BB962C8B-B14F-4D97-AF65-F5344CB8AC3E}">
        <p14:creationId xmlns:p14="http://schemas.microsoft.com/office/powerpoint/2010/main" val="391059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30" dirty="0"/>
              <a:t>Excise Tax Computation</a:t>
            </a:r>
          </a:p>
        </p:txBody>
      </p:sp>
      <p:sp>
        <p:nvSpPr>
          <p:cNvPr id="3" name="Content Placeholder 2"/>
          <p:cNvSpPr>
            <a:spLocks noGrp="1"/>
          </p:cNvSpPr>
          <p:nvPr>
            <p:ph idx="1"/>
          </p:nvPr>
        </p:nvSpPr>
        <p:spPr/>
        <p:txBody>
          <a:bodyPr>
            <a:normAutofit lnSpcReduction="10000"/>
          </a:bodyPr>
          <a:lstStyle/>
          <a:p>
            <a:pPr marL="0" indent="0">
              <a:buNone/>
              <a:tabLst>
                <a:tab pos="4640884" algn="l"/>
              </a:tabLst>
            </a:pPr>
            <a:r>
              <a:rPr lang="en-US" dirty="0"/>
              <a:t>Wholesale cost of flowers	$7,500</a:t>
            </a:r>
          </a:p>
          <a:p>
            <a:pPr marL="0" indent="0">
              <a:buNone/>
              <a:tabLst>
                <a:tab pos="4640884" algn="l"/>
              </a:tabLst>
            </a:pPr>
            <a:r>
              <a:rPr lang="en-US" dirty="0"/>
              <a:t>Mark-up rate ($7,500 x 75%)	</a:t>
            </a:r>
            <a:r>
              <a:rPr lang="en-US" u="sng" dirty="0"/>
              <a:t>$5,625</a:t>
            </a:r>
          </a:p>
          <a:p>
            <a:pPr marL="0" indent="0">
              <a:buNone/>
              <a:tabLst>
                <a:tab pos="4489596" algn="l"/>
              </a:tabLst>
            </a:pPr>
            <a:r>
              <a:rPr lang="en-US" dirty="0"/>
              <a:t>Average market price of flowers	</a:t>
            </a:r>
            <a:r>
              <a:rPr lang="en-US" b="1" dirty="0"/>
              <a:t>$13,125</a:t>
            </a:r>
          </a:p>
          <a:p>
            <a:pPr marL="0" indent="0">
              <a:buNone/>
            </a:pPr>
            <a:endParaRPr lang="en-US" dirty="0"/>
          </a:p>
          <a:p>
            <a:pPr marL="0" indent="0">
              <a:buNone/>
            </a:pPr>
            <a:r>
              <a:rPr lang="en-US" dirty="0"/>
              <a:t>Total cannabis excise tax due </a:t>
            </a:r>
          </a:p>
          <a:p>
            <a:pPr marL="0" indent="0">
              <a:buNone/>
              <a:tabLst>
                <a:tab pos="4640884" algn="l"/>
              </a:tabLst>
            </a:pPr>
            <a:r>
              <a:rPr lang="en-US" dirty="0"/>
              <a:t>($13,125 x 15%)	</a:t>
            </a:r>
            <a:r>
              <a:rPr lang="en-US" b="1" dirty="0"/>
              <a:t>$1,968.75</a:t>
            </a:r>
          </a:p>
          <a:p>
            <a:pPr marL="0" indent="0">
              <a:buNone/>
            </a:pPr>
            <a:endParaRPr lang="en-US" dirty="0"/>
          </a:p>
          <a:p>
            <a:pPr marL="0" indent="0">
              <a:buNone/>
            </a:pPr>
            <a:r>
              <a:rPr lang="en-US" dirty="0"/>
              <a:t>The distributor is responsible for collecting the $1,968.75 cannabis excise tax from the cannabis retailer, reporting it on their cannabis tax return, and paying it to CDTFA.</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11</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spTree>
    <p:extLst>
      <p:ext uri="{BB962C8B-B14F-4D97-AF65-F5344CB8AC3E}">
        <p14:creationId xmlns:p14="http://schemas.microsoft.com/office/powerpoint/2010/main" val="304949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3C16-1039-4D0E-BE25-C387B1E61B29}"/>
              </a:ext>
            </a:extLst>
          </p:cNvPr>
          <p:cNvSpPr>
            <a:spLocks noGrp="1"/>
          </p:cNvSpPr>
          <p:nvPr>
            <p:ph type="title"/>
          </p:nvPr>
        </p:nvSpPr>
        <p:spPr/>
        <p:txBody>
          <a:bodyPr>
            <a:normAutofit/>
          </a:bodyPr>
          <a:lstStyle/>
          <a:p>
            <a:r>
              <a:rPr lang="en-US" sz="3530" dirty="0"/>
              <a:t>Cannabis Excise Tax</a:t>
            </a:r>
            <a:endParaRPr lang="en-US" sz="3530" strike="sngStrike" dirty="0">
              <a:solidFill>
                <a:srgbClr val="FF0000"/>
              </a:solidFill>
            </a:endParaRPr>
          </a:p>
        </p:txBody>
      </p:sp>
      <p:sp>
        <p:nvSpPr>
          <p:cNvPr id="3" name="Content Placeholder 2">
            <a:extLst>
              <a:ext uri="{FF2B5EF4-FFF2-40B4-BE49-F238E27FC236}">
                <a16:creationId xmlns:a16="http://schemas.microsoft.com/office/drawing/2014/main" id="{E60F6EF5-B771-4B63-98EC-2CE96D6B6C28}"/>
              </a:ext>
            </a:extLst>
          </p:cNvPr>
          <p:cNvSpPr>
            <a:spLocks noGrp="1"/>
          </p:cNvSpPr>
          <p:nvPr>
            <p:ph idx="1"/>
          </p:nvPr>
        </p:nvSpPr>
        <p:spPr/>
        <p:txBody>
          <a:bodyPr>
            <a:normAutofit lnSpcReduction="10000"/>
          </a:bodyPr>
          <a:lstStyle/>
          <a:p>
            <a:pPr marL="0" indent="0">
              <a:buNone/>
            </a:pPr>
            <a:r>
              <a:rPr lang="en-US" dirty="0"/>
              <a:t>Beginning January 1, 2023:</a:t>
            </a:r>
          </a:p>
          <a:p>
            <a:pPr>
              <a:spcAft>
                <a:spcPts val="1059"/>
              </a:spcAft>
            </a:pPr>
            <a:r>
              <a:rPr lang="en-US" dirty="0"/>
              <a:t>Cannabis excise tax is imposed upon purchasers of cannabis or cannabis products sold in a retail sale.</a:t>
            </a:r>
          </a:p>
          <a:p>
            <a:pPr>
              <a:spcAft>
                <a:spcPts val="1059"/>
              </a:spcAft>
            </a:pPr>
            <a:r>
              <a:rPr lang="en-US" dirty="0"/>
              <a:t>Cannabis retailers are responsible for collecting the cannabis excise tax from the purchaser.</a:t>
            </a:r>
          </a:p>
          <a:p>
            <a:pPr>
              <a:spcAft>
                <a:spcPts val="1059"/>
              </a:spcAft>
            </a:pPr>
            <a:r>
              <a:rPr lang="en-US" dirty="0"/>
              <a:t>15% cannabis excise tax will be applied to the gross receipts from the retail sale, rather than the average market price.</a:t>
            </a:r>
          </a:p>
          <a:p>
            <a:pPr>
              <a:spcAft>
                <a:spcPts val="1059"/>
              </a:spcAft>
            </a:pPr>
            <a:r>
              <a:rPr lang="en-US" dirty="0"/>
              <a:t>Cannabis retailers are responsible for reporting and paying the cannabis excise tax directly to CDTFA for their retail sales made on or after January 1, 2023.</a:t>
            </a:r>
          </a:p>
        </p:txBody>
      </p:sp>
      <p:sp>
        <p:nvSpPr>
          <p:cNvPr id="4" name="Slide Number Placeholder 3">
            <a:extLst>
              <a:ext uri="{FF2B5EF4-FFF2-40B4-BE49-F238E27FC236}">
                <a16:creationId xmlns:a16="http://schemas.microsoft.com/office/drawing/2014/main" id="{CD121444-8FE7-4DD1-AB17-A314BA5D28F0}"/>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12</a:t>
            </a:fld>
            <a:endParaRPr lang="en-US" dirty="0">
              <a:solidFill>
                <a:prstClr val="white"/>
              </a:solidFill>
              <a:latin typeface="Arial"/>
            </a:endParaRPr>
          </a:p>
        </p:txBody>
      </p:sp>
    </p:spTree>
    <p:extLst>
      <p:ext uri="{BB962C8B-B14F-4D97-AF65-F5344CB8AC3E}">
        <p14:creationId xmlns:p14="http://schemas.microsoft.com/office/powerpoint/2010/main" val="345180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3C16-1039-4D0E-BE25-C387B1E61B29}"/>
              </a:ext>
            </a:extLst>
          </p:cNvPr>
          <p:cNvSpPr>
            <a:spLocks noGrp="1"/>
          </p:cNvSpPr>
          <p:nvPr>
            <p:ph type="title"/>
          </p:nvPr>
        </p:nvSpPr>
        <p:spPr/>
        <p:txBody>
          <a:bodyPr>
            <a:normAutofit/>
          </a:bodyPr>
          <a:lstStyle/>
          <a:p>
            <a:r>
              <a:rPr lang="en-US" dirty="0"/>
              <a:t>Cannabis Excise Tax – Credit for Tax Paid to a Distributor 			</a:t>
            </a:r>
            <a:r>
              <a:rPr lang="en-US" sz="1765" dirty="0"/>
              <a:t> </a:t>
            </a:r>
            <a:endParaRPr lang="en-US" sz="3530" dirty="0"/>
          </a:p>
        </p:txBody>
      </p:sp>
      <p:sp>
        <p:nvSpPr>
          <p:cNvPr id="3" name="Content Placeholder 2">
            <a:extLst>
              <a:ext uri="{FF2B5EF4-FFF2-40B4-BE49-F238E27FC236}">
                <a16:creationId xmlns:a16="http://schemas.microsoft.com/office/drawing/2014/main" id="{E60F6EF5-B771-4B63-98EC-2CE96D6B6C28}"/>
              </a:ext>
            </a:extLst>
          </p:cNvPr>
          <p:cNvSpPr>
            <a:spLocks noGrp="1"/>
          </p:cNvSpPr>
          <p:nvPr>
            <p:ph idx="1"/>
          </p:nvPr>
        </p:nvSpPr>
        <p:spPr>
          <a:xfrm>
            <a:off x="2268631" y="1825625"/>
            <a:ext cx="7886700" cy="4351338"/>
          </a:xfrm>
        </p:spPr>
        <p:txBody>
          <a:bodyPr>
            <a:normAutofit lnSpcReduction="10000"/>
          </a:bodyPr>
          <a:lstStyle/>
          <a:p>
            <a:pPr marL="0" indent="0">
              <a:buNone/>
            </a:pPr>
            <a:r>
              <a:rPr lang="en-US" dirty="0"/>
              <a:t>Beginning January 1, 2023:</a:t>
            </a:r>
          </a:p>
          <a:p>
            <a:r>
              <a:rPr lang="en-US" dirty="0"/>
              <a:t>Cannabis retailers may claim a credit on their return for any cannabis excise tax paid to a distributor for cannabis or cannabis products purchased before January 1, 2023, and sold at retail on or after January 1, 2023. </a:t>
            </a:r>
          </a:p>
          <a:p>
            <a:r>
              <a:rPr lang="en-US" dirty="0"/>
              <a:t>Cannabis retailers must keep documentation to support any credits reported on their return. </a:t>
            </a:r>
          </a:p>
          <a:p>
            <a:pPr marL="504292" lvl="2" indent="-252146">
              <a:spcBef>
                <a:spcPts val="971"/>
              </a:spcBef>
            </a:pPr>
            <a:r>
              <a:rPr lang="en-US" sz="2118" dirty="0"/>
              <a:t>Sales invoices </a:t>
            </a:r>
          </a:p>
          <a:p>
            <a:pPr marL="504292" lvl="2" indent="-252146">
              <a:spcBef>
                <a:spcPts val="971"/>
              </a:spcBef>
            </a:pPr>
            <a:r>
              <a:rPr lang="en-US" sz="2118" dirty="0"/>
              <a:t>Purchase invoices </a:t>
            </a:r>
          </a:p>
          <a:p>
            <a:pPr marL="504292" lvl="2" indent="-252146">
              <a:spcBef>
                <a:spcPts val="971"/>
              </a:spcBef>
            </a:pPr>
            <a:r>
              <a:rPr lang="en-US" sz="2118" dirty="0"/>
              <a:t>Any other information supporting the payment of the cannabis excise tax to a distributor</a:t>
            </a:r>
          </a:p>
        </p:txBody>
      </p:sp>
      <p:sp>
        <p:nvSpPr>
          <p:cNvPr id="4" name="Slide Number Placeholder 3">
            <a:extLst>
              <a:ext uri="{FF2B5EF4-FFF2-40B4-BE49-F238E27FC236}">
                <a16:creationId xmlns:a16="http://schemas.microsoft.com/office/drawing/2014/main" id="{CD121444-8FE7-4DD1-AB17-A314BA5D28F0}"/>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13</a:t>
            </a:fld>
            <a:endParaRPr lang="en-US" dirty="0">
              <a:solidFill>
                <a:prstClr val="white"/>
              </a:solidFill>
              <a:latin typeface="Arial"/>
            </a:endParaRPr>
          </a:p>
        </p:txBody>
      </p:sp>
    </p:spTree>
    <p:extLst>
      <p:ext uri="{BB962C8B-B14F-4D97-AF65-F5344CB8AC3E}">
        <p14:creationId xmlns:p14="http://schemas.microsoft.com/office/powerpoint/2010/main" val="6221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30" dirty="0"/>
              <a:t>Vendor Compensation</a:t>
            </a:r>
          </a:p>
        </p:txBody>
      </p:sp>
      <p:sp>
        <p:nvSpPr>
          <p:cNvPr id="3" name="Content Placeholder 2"/>
          <p:cNvSpPr>
            <a:spLocks noGrp="1"/>
          </p:cNvSpPr>
          <p:nvPr>
            <p:ph idx="1"/>
          </p:nvPr>
        </p:nvSpPr>
        <p:spPr/>
        <p:txBody>
          <a:bodyPr>
            <a:normAutofit/>
          </a:bodyPr>
          <a:lstStyle/>
          <a:p>
            <a:pPr defTabSz="806867">
              <a:lnSpc>
                <a:spcPct val="90000"/>
              </a:lnSpc>
              <a:spcBef>
                <a:spcPts val="882"/>
              </a:spcBef>
              <a:spcAft>
                <a:spcPts val="529"/>
              </a:spcAft>
              <a:defRPr/>
            </a:pPr>
            <a:r>
              <a:rPr lang="en-US" sz="2118" dirty="0">
                <a:solidFill>
                  <a:prstClr val="black"/>
                </a:solidFill>
                <a:latin typeface="Arial" panose="020B0604020202020204"/>
              </a:rPr>
              <a:t>Beginning January 1, 2023, eligible cannabis retailers may apply to retain vendor compensation.</a:t>
            </a:r>
          </a:p>
          <a:p>
            <a:pPr marL="201717" indent="-201717" defTabSz="806867">
              <a:lnSpc>
                <a:spcPct val="90000"/>
              </a:lnSpc>
              <a:spcBef>
                <a:spcPts val="882"/>
              </a:spcBef>
              <a:spcAft>
                <a:spcPts val="529"/>
              </a:spcAft>
              <a:buFont typeface="Arial"/>
              <a:buChar char="•"/>
              <a:defRPr/>
            </a:pPr>
            <a:r>
              <a:rPr lang="en-US" sz="2118" dirty="0">
                <a:solidFill>
                  <a:prstClr val="black"/>
                </a:solidFill>
                <a:latin typeface="Arial" panose="020B0604020202020204"/>
              </a:rPr>
              <a:t>Approval to retain 20% of cannabis excise tax owed on retail sales.</a:t>
            </a:r>
          </a:p>
          <a:p>
            <a:pPr marL="201717" indent="-201717" defTabSz="806867">
              <a:lnSpc>
                <a:spcPct val="90000"/>
              </a:lnSpc>
              <a:spcBef>
                <a:spcPts val="882"/>
              </a:spcBef>
              <a:spcAft>
                <a:spcPts val="529"/>
              </a:spcAft>
              <a:buFont typeface="Arial"/>
              <a:buChar char="•"/>
              <a:defRPr/>
            </a:pPr>
            <a:r>
              <a:rPr lang="en-US" sz="2118" dirty="0">
                <a:solidFill>
                  <a:prstClr val="black"/>
                </a:solidFill>
                <a:latin typeface="Arial" panose="020B0604020202020204"/>
              </a:rPr>
              <a:t>Cannabis retailers must be approved for a DCC fee waiver prior to applying with us.</a:t>
            </a:r>
          </a:p>
          <a:p>
            <a:pPr marL="201717" indent="-201717" defTabSz="806867">
              <a:lnSpc>
                <a:spcPct val="90000"/>
              </a:lnSpc>
              <a:spcBef>
                <a:spcPts val="882"/>
              </a:spcBef>
              <a:spcAft>
                <a:spcPts val="529"/>
              </a:spcAft>
              <a:buFont typeface="Arial"/>
              <a:buChar char="•"/>
              <a:defRPr/>
            </a:pPr>
            <a:r>
              <a:rPr lang="en-US" sz="2118" dirty="0">
                <a:solidFill>
                  <a:prstClr val="black"/>
                </a:solidFill>
                <a:latin typeface="Arial" panose="020B0604020202020204"/>
              </a:rPr>
              <a:t>Online vendor compensation application.</a:t>
            </a:r>
          </a:p>
          <a:p>
            <a:pPr marL="201717" indent="-201717" defTabSz="806867">
              <a:lnSpc>
                <a:spcPct val="90000"/>
              </a:lnSpc>
              <a:spcBef>
                <a:spcPts val="882"/>
              </a:spcBef>
              <a:spcAft>
                <a:spcPts val="529"/>
              </a:spcAft>
              <a:buFont typeface="Arial"/>
              <a:buChar char="•"/>
              <a:defRPr/>
            </a:pPr>
            <a:r>
              <a:rPr lang="en-US" sz="2118" dirty="0">
                <a:solidFill>
                  <a:prstClr val="black"/>
                </a:solidFill>
                <a:latin typeface="Arial" panose="020B0604020202020204"/>
              </a:rPr>
              <a:t>Vendor compensation program ends on December 31, 2025.</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14</a:t>
            </a:fld>
            <a:endParaRPr lang="en-US" dirty="0">
              <a:solidFill>
                <a:prstClr val="white"/>
              </a:solidFill>
              <a:latin typeface="Arial"/>
            </a:endParaRPr>
          </a:p>
        </p:txBody>
      </p:sp>
    </p:spTree>
    <p:extLst>
      <p:ext uri="{BB962C8B-B14F-4D97-AF65-F5344CB8AC3E}">
        <p14:creationId xmlns:p14="http://schemas.microsoft.com/office/powerpoint/2010/main" val="118502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30" dirty="0"/>
              <a:t>Vendor Compensation Period</a:t>
            </a:r>
          </a:p>
        </p:txBody>
      </p:sp>
      <p:sp>
        <p:nvSpPr>
          <p:cNvPr id="3" name="Content Placeholder 2"/>
          <p:cNvSpPr>
            <a:spLocks noGrp="1"/>
          </p:cNvSpPr>
          <p:nvPr>
            <p:ph idx="1"/>
          </p:nvPr>
        </p:nvSpPr>
        <p:spPr/>
        <p:txBody>
          <a:bodyPr>
            <a:normAutofit/>
          </a:bodyPr>
          <a:lstStyle/>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12-month period as long as the cannabis retailer remains eligible</a:t>
            </a:r>
          </a:p>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Begins on the first day of the calendar quarter after the date on our vendor compensation approval notice.</a:t>
            </a:r>
          </a:p>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Vendor Compensation approval can end prior to the 12-month period if the cannabis retailer does not maintain their eligibility.</a:t>
            </a:r>
          </a:p>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Retailers can re-apply with us prior to or after their retention period ends. </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15</a:t>
            </a:fld>
            <a:endParaRPr lang="en-US" dirty="0">
              <a:solidFill>
                <a:prstClr val="white"/>
              </a:solidFill>
              <a:latin typeface="Arial"/>
            </a:endParaRPr>
          </a:p>
        </p:txBody>
      </p:sp>
    </p:spTree>
    <p:extLst>
      <p:ext uri="{BB962C8B-B14F-4D97-AF65-F5344CB8AC3E}">
        <p14:creationId xmlns:p14="http://schemas.microsoft.com/office/powerpoint/2010/main" val="116558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30" dirty="0"/>
              <a:t>Retain Vendor Compensation</a:t>
            </a:r>
          </a:p>
        </p:txBody>
      </p:sp>
      <p:sp>
        <p:nvSpPr>
          <p:cNvPr id="3" name="Content Placeholder 2"/>
          <p:cNvSpPr>
            <a:spLocks noGrp="1"/>
          </p:cNvSpPr>
          <p:nvPr>
            <p:ph idx="1"/>
          </p:nvPr>
        </p:nvSpPr>
        <p:spPr/>
        <p:txBody>
          <a:bodyPr>
            <a:normAutofit/>
          </a:bodyPr>
          <a:lstStyle/>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Applies only to the retail sales made at the retail location approved for vendor compensation.</a:t>
            </a:r>
          </a:p>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Vendor compensation cannot be retained on any retail sales made if the cannabis retailer license is expired or revoked or if the sales were made under any other cannabis license that the retailer may have.</a:t>
            </a:r>
          </a:p>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The return will automatically calculate 20% of the excise tax due on sales reported for the location approved for vendor compensation.</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16</a:t>
            </a:fld>
            <a:endParaRPr lang="en-US" dirty="0">
              <a:solidFill>
                <a:prstClr val="white"/>
              </a:solidFill>
              <a:latin typeface="Arial"/>
            </a:endParaRPr>
          </a:p>
        </p:txBody>
      </p:sp>
    </p:spTree>
    <p:extLst>
      <p:ext uri="{BB962C8B-B14F-4D97-AF65-F5344CB8AC3E}">
        <p14:creationId xmlns:p14="http://schemas.microsoft.com/office/powerpoint/2010/main" val="102791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30" dirty="0"/>
              <a:t>Gross Receipts</a:t>
            </a:r>
          </a:p>
        </p:txBody>
      </p:sp>
      <p:sp>
        <p:nvSpPr>
          <p:cNvPr id="3" name="Content Placeholder 2"/>
          <p:cNvSpPr>
            <a:spLocks noGrp="1"/>
          </p:cNvSpPr>
          <p:nvPr>
            <p:ph idx="1"/>
          </p:nvPr>
        </p:nvSpPr>
        <p:spPr/>
        <p:txBody>
          <a:bodyPr>
            <a:normAutofit/>
          </a:bodyPr>
          <a:lstStyle/>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Regulation 3802 was approved in January 2024 and provides additional guidance and clarity regarding gross receipts subject to the excise tax.</a:t>
            </a:r>
          </a:p>
          <a:p>
            <a:pPr marL="453862" indent="-453862" defTabSz="806867">
              <a:lnSpc>
                <a:spcPct val="90000"/>
              </a:lnSpc>
              <a:spcBef>
                <a:spcPts val="882"/>
              </a:spcBef>
              <a:spcAft>
                <a:spcPts val="529"/>
              </a:spcAft>
              <a:defRPr/>
            </a:pPr>
            <a:r>
              <a:rPr lang="en-US" sz="2118" dirty="0">
                <a:solidFill>
                  <a:prstClr val="black"/>
                </a:solidFill>
                <a:latin typeface="Arial" panose="020B0604020202020204"/>
              </a:rPr>
              <a:t>A new Tax Fact will be issued covering the topic of gross receipts.</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17</a:t>
            </a:fld>
            <a:endParaRPr lang="en-US" dirty="0">
              <a:solidFill>
                <a:prstClr val="white"/>
              </a:solidFill>
              <a:latin typeface="Arial"/>
            </a:endParaRPr>
          </a:p>
        </p:txBody>
      </p:sp>
    </p:spTree>
    <p:extLst>
      <p:ext uri="{BB962C8B-B14F-4D97-AF65-F5344CB8AC3E}">
        <p14:creationId xmlns:p14="http://schemas.microsoft.com/office/powerpoint/2010/main" val="314123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3C16-1039-4D0E-BE25-C387B1E61B29}"/>
              </a:ext>
            </a:extLst>
          </p:cNvPr>
          <p:cNvSpPr>
            <a:spLocks noGrp="1"/>
          </p:cNvSpPr>
          <p:nvPr>
            <p:ph type="title"/>
          </p:nvPr>
        </p:nvSpPr>
        <p:spPr/>
        <p:txBody>
          <a:bodyPr>
            <a:normAutofit/>
          </a:bodyPr>
          <a:lstStyle/>
          <a:p>
            <a:r>
              <a:rPr lang="en-US" dirty="0"/>
              <a:t>Cannabis Excise Tax Example</a:t>
            </a:r>
          </a:p>
        </p:txBody>
      </p:sp>
      <p:sp>
        <p:nvSpPr>
          <p:cNvPr id="3" name="Content Placeholder 2">
            <a:extLst>
              <a:ext uri="{FF2B5EF4-FFF2-40B4-BE49-F238E27FC236}">
                <a16:creationId xmlns:a16="http://schemas.microsoft.com/office/drawing/2014/main" id="{E60F6EF5-B771-4B63-98EC-2CE96D6B6C28}"/>
              </a:ext>
            </a:extLst>
          </p:cNvPr>
          <p:cNvSpPr>
            <a:spLocks noGrp="1"/>
          </p:cNvSpPr>
          <p:nvPr>
            <p:ph idx="1"/>
          </p:nvPr>
        </p:nvSpPr>
        <p:spPr>
          <a:xfrm>
            <a:off x="2469417" y="1825625"/>
            <a:ext cx="7253167" cy="4319551"/>
          </a:xfrm>
        </p:spPr>
        <p:txBody>
          <a:bodyPr>
            <a:normAutofit lnSpcReduction="10000"/>
          </a:bodyPr>
          <a:lstStyle/>
          <a:p>
            <a:pPr marL="0" indent="0" algn="ctr">
              <a:buNone/>
            </a:pPr>
            <a:r>
              <a:rPr lang="en-US" sz="2118" u="sng" dirty="0"/>
              <a:t>Example of tax calculation beginning January 1, 2023</a:t>
            </a:r>
            <a:endParaRPr lang="en-US" sz="1941" dirty="0"/>
          </a:p>
          <a:p>
            <a:pPr marL="0" indent="0">
              <a:buNone/>
              <a:tabLst>
                <a:tab pos="5597637" algn="l"/>
              </a:tabLst>
            </a:pPr>
            <a:r>
              <a:rPr lang="en-US" sz="1941" dirty="0"/>
              <a:t>Selling price of cannabis		$35.00</a:t>
            </a:r>
          </a:p>
          <a:p>
            <a:pPr marL="0" indent="0">
              <a:buNone/>
              <a:tabLst>
                <a:tab pos="6354074" algn="l"/>
              </a:tabLst>
            </a:pPr>
            <a:r>
              <a:rPr lang="en-US" sz="1941" dirty="0"/>
              <a:t>Cannabis business tax (10% x $35)	$3.50</a:t>
            </a:r>
          </a:p>
          <a:p>
            <a:pPr marL="0" indent="0">
              <a:buNone/>
              <a:tabLst>
                <a:tab pos="6152358" algn="l"/>
              </a:tabLst>
            </a:pPr>
            <a:r>
              <a:rPr lang="en-US" sz="1941" dirty="0"/>
              <a:t>Delivery fee	</a:t>
            </a:r>
            <a:r>
              <a:rPr lang="en-US" sz="1941" u="sng" dirty="0"/>
              <a:t>+ $5.00</a:t>
            </a:r>
          </a:p>
          <a:p>
            <a:pPr marL="0" indent="0">
              <a:buNone/>
              <a:tabLst>
                <a:tab pos="6202787" algn="l"/>
              </a:tabLst>
            </a:pPr>
            <a:r>
              <a:rPr lang="en-US" sz="1941" dirty="0"/>
              <a:t>Subtotal ($35 + $3.50 + $5)	 $43.50</a:t>
            </a:r>
          </a:p>
          <a:p>
            <a:pPr marL="0" indent="0">
              <a:buNone/>
              <a:tabLst>
                <a:tab pos="6354074" algn="l"/>
              </a:tabLst>
            </a:pPr>
            <a:r>
              <a:rPr lang="en-US" sz="1941" dirty="0"/>
              <a:t>Excise tax (15% x $43.50)	$6.53</a:t>
            </a:r>
          </a:p>
          <a:p>
            <a:pPr marL="0" indent="0">
              <a:buNone/>
              <a:tabLst>
                <a:tab pos="5496778" algn="l"/>
              </a:tabLst>
            </a:pPr>
            <a:endParaRPr lang="en-US" sz="1941" dirty="0"/>
          </a:p>
          <a:p>
            <a:pPr marL="0" indent="0">
              <a:buNone/>
              <a:tabLst>
                <a:tab pos="5496778" algn="l"/>
              </a:tabLst>
            </a:pPr>
            <a:r>
              <a:rPr lang="en-US" sz="1941" dirty="0"/>
              <a:t>Sales tax calculation:</a:t>
            </a:r>
          </a:p>
          <a:p>
            <a:pPr marL="0" indent="0">
              <a:buNone/>
              <a:tabLst>
                <a:tab pos="6202787" algn="l"/>
              </a:tabLst>
            </a:pPr>
            <a:r>
              <a:rPr lang="en-US" sz="1941" dirty="0"/>
              <a:t>Subtotal ($43.50 + $6.53)	$50.03</a:t>
            </a:r>
          </a:p>
          <a:p>
            <a:pPr marL="0" indent="0">
              <a:buNone/>
              <a:tabLst>
                <a:tab pos="6152358" algn="l"/>
              </a:tabLst>
            </a:pPr>
            <a:r>
              <a:rPr lang="en-US" sz="1941" dirty="0"/>
              <a:t>Sales tax due (8.5% x $50.03)	</a:t>
            </a:r>
            <a:r>
              <a:rPr lang="en-US" sz="1941" u="sng" dirty="0"/>
              <a:t>+ $4.25</a:t>
            </a:r>
          </a:p>
          <a:p>
            <a:pPr marL="0" indent="0">
              <a:buNone/>
              <a:tabLst>
                <a:tab pos="6202787" algn="l"/>
              </a:tabLst>
            </a:pPr>
            <a:r>
              <a:rPr lang="en-US" sz="1941" dirty="0"/>
              <a:t>Total due from customer ($50.03 + $4.25)  	$54.28</a:t>
            </a:r>
          </a:p>
        </p:txBody>
      </p:sp>
      <p:sp>
        <p:nvSpPr>
          <p:cNvPr id="4" name="Slide Number Placeholder 3">
            <a:extLst>
              <a:ext uri="{FF2B5EF4-FFF2-40B4-BE49-F238E27FC236}">
                <a16:creationId xmlns:a16="http://schemas.microsoft.com/office/drawing/2014/main" id="{CD121444-8FE7-4DD1-AB17-A314BA5D28F0}"/>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18</a:t>
            </a:fld>
            <a:endParaRPr lang="en-US" dirty="0">
              <a:solidFill>
                <a:prstClr val="white"/>
              </a:solidFill>
              <a:latin typeface="Arial"/>
            </a:endParaRPr>
          </a:p>
        </p:txBody>
      </p:sp>
    </p:spTree>
    <p:extLst>
      <p:ext uri="{BB962C8B-B14F-4D97-AF65-F5344CB8AC3E}">
        <p14:creationId xmlns:p14="http://schemas.microsoft.com/office/powerpoint/2010/main" val="250566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32" y="683318"/>
            <a:ext cx="8080841" cy="977865"/>
          </a:xfrm>
        </p:spPr>
        <p:txBody>
          <a:bodyPr>
            <a:noAutofit/>
          </a:bodyPr>
          <a:lstStyle/>
          <a:p>
            <a:r>
              <a:rPr lang="en-US" sz="3530" dirty="0"/>
              <a:t>Requirements for </a:t>
            </a:r>
            <a:br>
              <a:rPr lang="en-US" sz="3530" dirty="0"/>
            </a:br>
            <a:r>
              <a:rPr lang="en-US" sz="3530" dirty="0"/>
              <a:t>Cannabis Retailers</a:t>
            </a:r>
          </a:p>
        </p:txBody>
      </p:sp>
      <p:sp>
        <p:nvSpPr>
          <p:cNvPr id="3" name="Content Placeholder 2"/>
          <p:cNvSpPr>
            <a:spLocks noGrp="1"/>
          </p:cNvSpPr>
          <p:nvPr>
            <p:ph idx="1"/>
          </p:nvPr>
        </p:nvSpPr>
        <p:spPr/>
        <p:txBody>
          <a:bodyPr>
            <a:normAutofit/>
          </a:bodyPr>
          <a:lstStyle/>
          <a:p>
            <a:r>
              <a:rPr lang="en-US" dirty="0"/>
              <a:t>Register for a seller’s permit.</a:t>
            </a:r>
          </a:p>
          <a:p>
            <a:pPr>
              <a:spcAft>
                <a:spcPts val="1059"/>
              </a:spcAft>
            </a:pPr>
            <a:r>
              <a:rPr lang="en-US" dirty="0"/>
              <a:t>Beginning January 1, 2023, cannabis retailers must file cannabis retailer excise tax returns online and pay the15% cannabis excise tax due to CDTFA.</a:t>
            </a:r>
          </a:p>
          <a:p>
            <a:r>
              <a:rPr lang="en-US" dirty="0"/>
              <a:t>Report and pay use tax on taxable items purchased without tax and used by the retailer (for example, inventory items used for display).</a:t>
            </a:r>
          </a:p>
          <a:p>
            <a:endParaRPr lang="en-US" dirty="0"/>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19</a:t>
            </a:fld>
            <a:endParaRPr lang="en-US" dirty="0">
              <a:solidFill>
                <a:prstClr val="white"/>
              </a:solidFill>
              <a:latin typeface="Arial"/>
            </a:endParaRPr>
          </a:p>
        </p:txBody>
      </p:sp>
    </p:spTree>
    <p:extLst>
      <p:ext uri="{BB962C8B-B14F-4D97-AF65-F5344CB8AC3E}">
        <p14:creationId xmlns:p14="http://schemas.microsoft.com/office/powerpoint/2010/main" val="422856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it in Writing!</a:t>
            </a:r>
          </a:p>
        </p:txBody>
      </p:sp>
      <p:sp>
        <p:nvSpPr>
          <p:cNvPr id="3" name="Content Placeholder 2"/>
          <p:cNvSpPr>
            <a:spLocks noGrp="1"/>
          </p:cNvSpPr>
          <p:nvPr>
            <p:ph idx="1"/>
          </p:nvPr>
        </p:nvSpPr>
        <p:spPr>
          <a:xfrm>
            <a:off x="2269192" y="1815353"/>
            <a:ext cx="5419661" cy="4435395"/>
          </a:xfrm>
        </p:spPr>
        <p:txBody>
          <a:bodyPr>
            <a:normAutofit fontScale="92500" lnSpcReduction="20000"/>
          </a:bodyPr>
          <a:lstStyle/>
          <a:p>
            <a:pPr marL="0" indent="0">
              <a:lnSpc>
                <a:spcPct val="110000"/>
              </a:lnSpc>
              <a:spcBef>
                <a:spcPts val="529"/>
              </a:spcBef>
              <a:buNone/>
            </a:pPr>
            <a:r>
              <a:rPr lang="en-US" dirty="0"/>
              <a:t>This presentation illustrates general tax concepts and does not describe every situation. Email us at </a:t>
            </a:r>
            <a:r>
              <a:rPr lang="en-US" i="1" dirty="0">
                <a:hlinkClick r:id="rId3"/>
              </a:rPr>
              <a:t>www.cdtfa.ca.gov/email/</a:t>
            </a:r>
            <a:r>
              <a:rPr lang="en-US" i="1" dirty="0"/>
              <a:t> </a:t>
            </a:r>
            <a:r>
              <a:rPr lang="en-US" dirty="0"/>
              <a:t>with details specific to your business operations for legally-reliable written tax guidance. </a:t>
            </a:r>
          </a:p>
          <a:p>
            <a:pPr marL="0" indent="0">
              <a:lnSpc>
                <a:spcPct val="110000"/>
              </a:lnSpc>
              <a:spcBef>
                <a:spcPts val="529"/>
              </a:spcBef>
              <a:buNone/>
            </a:pPr>
            <a:endParaRPr lang="en-US" dirty="0"/>
          </a:p>
          <a:p>
            <a:pPr marL="0" indent="0">
              <a:lnSpc>
                <a:spcPct val="110000"/>
              </a:lnSpc>
              <a:spcBef>
                <a:spcPts val="529"/>
              </a:spcBef>
              <a:buNone/>
            </a:pPr>
            <a:r>
              <a:rPr lang="en-US" i="1" dirty="0"/>
              <a:t>Please note</a:t>
            </a:r>
            <a:r>
              <a:rPr lang="en-US" dirty="0"/>
              <a:t>: The contents of these slides as well as answers provided in the chat during this presentation do not constitute written tax advice that may provide relief from liability under California Revenue and Taxation Code (R&amp;TC) §6596 and §55045 and Regulation 1705. </a:t>
            </a:r>
          </a:p>
          <a:p>
            <a:pPr marL="0" indent="0">
              <a:buNone/>
            </a:pPr>
            <a:endParaRPr lang="en-US" dirty="0"/>
          </a:p>
        </p:txBody>
      </p:sp>
      <p:sp>
        <p:nvSpPr>
          <p:cNvPr id="6" name="Slide Number Placeholder 5"/>
          <p:cNvSpPr>
            <a:spLocks noGrp="1"/>
          </p:cNvSpPr>
          <p:nvPr>
            <p:ph type="sldNum" sz="quarter" idx="12"/>
          </p:nvPr>
        </p:nvSpPr>
        <p:spPr/>
        <p:txBody>
          <a:bodyPr/>
          <a:lstStyle/>
          <a:p>
            <a:pPr defTabSz="403433">
              <a:defRPr/>
            </a:pPr>
            <a:r>
              <a:rPr lang="en-US" dirty="0">
                <a:solidFill>
                  <a:prstClr val="white"/>
                </a:solidFill>
                <a:latin typeface="Arial"/>
              </a:rPr>
              <a:t>4</a:t>
            </a:r>
          </a:p>
        </p:txBody>
      </p:sp>
      <p:pic>
        <p:nvPicPr>
          <p:cNvPr id="4" name="Picture 7" descr="person signing form"/>
          <p:cNvPicPr>
            <a:picLocks noChangeAspect="1" noChangeArrowheads="1"/>
          </p:cNvPicPr>
          <p:nvPr/>
        </p:nvPicPr>
        <p:blipFill>
          <a:blip r:embed="rId4" cstate="print"/>
          <a:srcRect/>
          <a:stretch>
            <a:fillRect/>
          </a:stretch>
        </p:blipFill>
        <p:spPr bwMode="auto">
          <a:xfrm>
            <a:off x="7771280" y="1853698"/>
            <a:ext cx="2151529" cy="3230794"/>
          </a:xfrm>
          <a:prstGeom prst="roundRect">
            <a:avLst>
              <a:gd name="adj" fmla="val 0"/>
            </a:avLst>
          </a:prstGeom>
          <a:ln w="19050">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9577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85" y="1006186"/>
            <a:ext cx="7768478" cy="711724"/>
          </a:xfrm>
        </p:spPr>
        <p:txBody>
          <a:bodyPr>
            <a:noAutofit/>
          </a:bodyPr>
          <a:lstStyle/>
          <a:p>
            <a:r>
              <a:rPr lang="en-US" dirty="0"/>
              <a:t>Requirements for </a:t>
            </a:r>
            <a:br>
              <a:rPr lang="en-US" dirty="0"/>
            </a:br>
            <a:r>
              <a:rPr lang="en-US" dirty="0"/>
              <a:t>Cannabis Retailers			 </a:t>
            </a:r>
            <a:r>
              <a:rPr lang="en-US" sz="1765" i="1" dirty="0"/>
              <a:t>(continued)</a:t>
            </a:r>
            <a:endParaRPr lang="en-US" sz="3530" i="1" strike="sngStrike" dirty="0">
              <a:solidFill>
                <a:srgbClr val="FF0000"/>
              </a:solidFill>
            </a:endParaRPr>
          </a:p>
        </p:txBody>
      </p:sp>
      <p:sp>
        <p:nvSpPr>
          <p:cNvPr id="3" name="Content Placeholder 2"/>
          <p:cNvSpPr>
            <a:spLocks noGrp="1"/>
          </p:cNvSpPr>
          <p:nvPr>
            <p:ph idx="1"/>
          </p:nvPr>
        </p:nvSpPr>
        <p:spPr>
          <a:xfrm>
            <a:off x="2113107" y="1790140"/>
            <a:ext cx="8066636" cy="4386823"/>
          </a:xfrm>
        </p:spPr>
        <p:txBody>
          <a:bodyPr>
            <a:noAutofit/>
          </a:bodyPr>
          <a:lstStyle/>
          <a:p>
            <a:pPr marL="0" indent="0">
              <a:buNone/>
            </a:pPr>
            <a:r>
              <a:rPr lang="en-US" sz="1941" dirty="0"/>
              <a:t>Collect the cannabis excise tax from purchasers and provide a receipt or invoice to the customer: </a:t>
            </a:r>
          </a:p>
          <a:p>
            <a:pPr lvl="1"/>
            <a:r>
              <a:rPr lang="en-US" sz="1941" dirty="0"/>
              <a:t>Beginning January 1, 2023, the cannabis excise tax must be listed separately on the receipt.</a:t>
            </a:r>
          </a:p>
          <a:p>
            <a:r>
              <a:rPr lang="en-US" sz="1941" dirty="0"/>
              <a:t>For retail sales of cannabis or cannabis products made on and after January 1, 2023, retailers must report and pay cannabis excise tax directly to CDTFA.</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20</a:t>
            </a:fld>
            <a:endParaRPr lang="en-US" dirty="0">
              <a:solidFill>
                <a:prstClr val="white"/>
              </a:solidFill>
              <a:latin typeface="Arial"/>
            </a:endParaRPr>
          </a:p>
        </p:txBody>
      </p:sp>
    </p:spTree>
    <p:extLst>
      <p:ext uri="{BB962C8B-B14F-4D97-AF65-F5344CB8AC3E}">
        <p14:creationId xmlns:p14="http://schemas.microsoft.com/office/powerpoint/2010/main" val="127827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31" y="681038"/>
            <a:ext cx="8534680" cy="977865"/>
          </a:xfrm>
        </p:spPr>
        <p:txBody>
          <a:bodyPr>
            <a:noAutofit/>
          </a:bodyPr>
          <a:lstStyle/>
          <a:p>
            <a:r>
              <a:rPr lang="en-US" dirty="0"/>
              <a:t>Requirements for Cannabis </a:t>
            </a:r>
            <a:br>
              <a:rPr lang="en-US" dirty="0"/>
            </a:br>
            <a:r>
              <a:rPr lang="en-US" dirty="0"/>
              <a:t>Cultivators, Manufacturers and Distributors</a:t>
            </a:r>
          </a:p>
        </p:txBody>
      </p:sp>
      <p:sp>
        <p:nvSpPr>
          <p:cNvPr id="3" name="Content Placeholder 2"/>
          <p:cNvSpPr>
            <a:spLocks noGrp="1"/>
          </p:cNvSpPr>
          <p:nvPr>
            <p:ph idx="1"/>
          </p:nvPr>
        </p:nvSpPr>
        <p:spPr/>
        <p:txBody>
          <a:bodyPr/>
          <a:lstStyle/>
          <a:p>
            <a:pPr>
              <a:lnSpc>
                <a:spcPct val="90000"/>
              </a:lnSpc>
            </a:pPr>
            <a:r>
              <a:rPr lang="en-US" dirty="0"/>
              <a:t>Register for a seller’s permit.</a:t>
            </a:r>
          </a:p>
          <a:p>
            <a:pPr>
              <a:lnSpc>
                <a:spcPct val="90000"/>
              </a:lnSpc>
            </a:pPr>
            <a:r>
              <a:rPr lang="en-US" dirty="0"/>
              <a:t>Obtain resale certificates.</a:t>
            </a:r>
          </a:p>
          <a:p>
            <a:pPr>
              <a:lnSpc>
                <a:spcPct val="90000"/>
              </a:lnSpc>
            </a:pPr>
            <a:r>
              <a:rPr lang="en-US" dirty="0"/>
              <a:t>File sales and use tax returns.</a:t>
            </a:r>
          </a:p>
          <a:p>
            <a:pPr>
              <a:lnSpc>
                <a:spcPct val="90000"/>
              </a:lnSpc>
            </a:pPr>
            <a:r>
              <a:rPr lang="en-US" dirty="0"/>
              <a:t>Report and pay use tax on taxable items purchased without tax and used.</a:t>
            </a:r>
          </a:p>
          <a:p>
            <a:pPr>
              <a:lnSpc>
                <a:spcPct val="90000"/>
              </a:lnSpc>
            </a:pPr>
            <a:r>
              <a:rPr lang="en-US" dirty="0"/>
              <a:t>Keep adequate records.</a:t>
            </a:r>
          </a:p>
          <a:p>
            <a:pPr>
              <a:lnSpc>
                <a:spcPct val="90000"/>
              </a:lnSpc>
            </a:pPr>
            <a:r>
              <a:rPr lang="en-US" dirty="0"/>
              <a:t>Obtain the appropriate licenses for your business.</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21</a:t>
            </a:fld>
            <a:endParaRPr lang="en-US" dirty="0">
              <a:solidFill>
                <a:prstClr val="white"/>
              </a:solidFill>
              <a:latin typeface="Arial"/>
            </a:endParaRPr>
          </a:p>
        </p:txBody>
      </p:sp>
    </p:spTree>
    <p:extLst>
      <p:ext uri="{BB962C8B-B14F-4D97-AF65-F5344CB8AC3E}">
        <p14:creationId xmlns:p14="http://schemas.microsoft.com/office/powerpoint/2010/main" val="318468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Recordkeeping Requirements</a:t>
            </a:r>
            <a:br>
              <a:rPr lang="en-US" dirty="0"/>
            </a:br>
            <a:r>
              <a:rPr lang="en-US" dirty="0"/>
              <a:t>for the Cannabis Industry</a:t>
            </a:r>
          </a:p>
        </p:txBody>
      </p:sp>
      <p:sp>
        <p:nvSpPr>
          <p:cNvPr id="3" name="Content Placeholder 2"/>
          <p:cNvSpPr>
            <a:spLocks noGrp="1"/>
          </p:cNvSpPr>
          <p:nvPr>
            <p:ph idx="1"/>
          </p:nvPr>
        </p:nvSpPr>
        <p:spPr/>
        <p:txBody>
          <a:bodyPr/>
          <a:lstStyle/>
          <a:p>
            <a:pPr marL="0" indent="0">
              <a:buNone/>
            </a:pPr>
            <a:r>
              <a:rPr lang="en-US" dirty="0"/>
              <a:t>Every sale or transport of cannabis or cannabis products from one licensee to another must be recorded on a sales invoice or receipt. Each sales invoice or receipt must include:</a:t>
            </a:r>
          </a:p>
          <a:p>
            <a:r>
              <a:rPr lang="en-US" dirty="0"/>
              <a:t>Names and addresses of the seller and purchaser,</a:t>
            </a:r>
          </a:p>
          <a:p>
            <a:r>
              <a:rPr lang="en-US" dirty="0"/>
              <a:t>Date of sale,</a:t>
            </a:r>
          </a:p>
          <a:p>
            <a:r>
              <a:rPr lang="en-US" dirty="0"/>
              <a:t>Invoice number,</a:t>
            </a:r>
          </a:p>
          <a:p>
            <a:r>
              <a:rPr lang="en-US" dirty="0"/>
              <a:t>Kind, quantity, size, and capacity of packages of cannabis or cannabis products sold,</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22</a:t>
            </a:fld>
            <a:endParaRPr lang="en-US" dirty="0">
              <a:solidFill>
                <a:prstClr val="white"/>
              </a:solidFill>
              <a:latin typeface="Arial"/>
            </a:endParaRPr>
          </a:p>
        </p:txBody>
      </p:sp>
    </p:spTree>
    <p:extLst>
      <p:ext uri="{BB962C8B-B14F-4D97-AF65-F5344CB8AC3E}">
        <p14:creationId xmlns:p14="http://schemas.microsoft.com/office/powerpoint/2010/main" val="282688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Recordkeeping Requirements</a:t>
            </a:r>
            <a:br>
              <a:rPr lang="en-US" dirty="0"/>
            </a:br>
            <a:r>
              <a:rPr lang="en-US" dirty="0"/>
              <a:t>for the Cannabis Industry 		</a:t>
            </a:r>
            <a:r>
              <a:rPr lang="en-US" sz="1765" i="1" dirty="0"/>
              <a:t>(continued)</a:t>
            </a:r>
            <a:endParaRPr lang="en-US" i="1" dirty="0"/>
          </a:p>
        </p:txBody>
      </p:sp>
      <p:sp>
        <p:nvSpPr>
          <p:cNvPr id="3" name="Content Placeholder 2"/>
          <p:cNvSpPr>
            <a:spLocks noGrp="1"/>
          </p:cNvSpPr>
          <p:nvPr>
            <p:ph idx="1"/>
          </p:nvPr>
        </p:nvSpPr>
        <p:spPr>
          <a:xfrm>
            <a:off x="2268631" y="1991779"/>
            <a:ext cx="7654738" cy="2874442"/>
          </a:xfrm>
        </p:spPr>
        <p:txBody>
          <a:bodyPr/>
          <a:lstStyle/>
          <a:p>
            <a:r>
              <a:rPr lang="en-US" dirty="0"/>
              <a:t>Cost to the purchaser, including any discount applied to the price shown on the invoice,</a:t>
            </a:r>
          </a:p>
          <a:p>
            <a:r>
              <a:rPr lang="en-US" dirty="0"/>
              <a:t>Place from which the cannabis or cannabis products were transported from unless the transport was made from the premises of the licensee.</a:t>
            </a:r>
          </a:p>
          <a:p>
            <a:r>
              <a:rPr lang="en-US" dirty="0"/>
              <a:t>Any other information as required.</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23</a:t>
            </a:fld>
            <a:endParaRPr lang="en-US" dirty="0">
              <a:solidFill>
                <a:prstClr val="white"/>
              </a:solidFill>
              <a:latin typeface="Arial"/>
            </a:endParaRPr>
          </a:p>
        </p:txBody>
      </p:sp>
    </p:spTree>
    <p:extLst>
      <p:ext uri="{BB962C8B-B14F-4D97-AF65-F5344CB8AC3E}">
        <p14:creationId xmlns:p14="http://schemas.microsoft.com/office/powerpoint/2010/main" val="1687769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30" dirty="0"/>
              <a:t>50 Percent (50%) Penalty for </a:t>
            </a:r>
            <a:br>
              <a:rPr lang="en-US" sz="3530" dirty="0"/>
            </a:br>
            <a:r>
              <a:rPr lang="en-US" sz="3530" dirty="0"/>
              <a:t>Late Payment of Cannabis Taxes</a:t>
            </a:r>
          </a:p>
        </p:txBody>
      </p:sp>
      <p:sp>
        <p:nvSpPr>
          <p:cNvPr id="3" name="Content Placeholder 2"/>
          <p:cNvSpPr>
            <a:spLocks noGrp="1"/>
          </p:cNvSpPr>
          <p:nvPr>
            <p:ph idx="1"/>
          </p:nvPr>
        </p:nvSpPr>
        <p:spPr/>
        <p:txBody>
          <a:bodyPr>
            <a:normAutofit/>
          </a:bodyPr>
          <a:lstStyle/>
          <a:p>
            <a:r>
              <a:rPr lang="en-US" dirty="0"/>
              <a:t>The Cannabis Tax Law imposes a mandatory 50 percent penalty for failure to pay the cannabis taxes when due.</a:t>
            </a:r>
          </a:p>
          <a:p>
            <a:r>
              <a:rPr lang="en-US" dirty="0"/>
              <a:t>If you fail to pay the cannabis taxes by your due date, you may be relieved of the 50 percent penalty if you file a request for relief and if CDTFA finds that your failure to timely pay was due to reasonable cause and circumstances beyond your control.</a:t>
            </a:r>
          </a:p>
          <a:p>
            <a:r>
              <a:rPr lang="en-US" dirty="0"/>
              <a:t>You may request relief of penalty by visiting our Online Services page at </a:t>
            </a:r>
            <a:r>
              <a:rPr lang="en-US" i="1" u="sng" dirty="0">
                <a:hlinkClick r:id="rId3"/>
              </a:rPr>
              <a:t>www.cdtfa.ca.gov/services/ </a:t>
            </a:r>
            <a:r>
              <a:rPr lang="en-US" dirty="0"/>
              <a:t>and following the directions under the </a:t>
            </a:r>
            <a:r>
              <a:rPr lang="en-US" i="1" dirty="0"/>
              <a:t>Request Relief </a:t>
            </a:r>
            <a:r>
              <a:rPr lang="en-US" dirty="0"/>
              <a:t>tab.</a:t>
            </a:r>
          </a:p>
          <a:p>
            <a:endParaRPr lang="en-US" dirty="0"/>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24</a:t>
            </a:fld>
            <a:endParaRPr lang="en-US" dirty="0">
              <a:solidFill>
                <a:prstClr val="white"/>
              </a:solidFill>
              <a:latin typeface="Arial"/>
            </a:endParaRPr>
          </a:p>
        </p:txBody>
      </p:sp>
    </p:spTree>
    <p:extLst>
      <p:ext uri="{BB962C8B-B14F-4D97-AF65-F5344CB8AC3E}">
        <p14:creationId xmlns:p14="http://schemas.microsoft.com/office/powerpoint/2010/main" val="294307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268C-1335-43C0-B5E0-6C916E5A3DA1}"/>
              </a:ext>
            </a:extLst>
          </p:cNvPr>
          <p:cNvSpPr>
            <a:spLocks noGrp="1"/>
          </p:cNvSpPr>
          <p:nvPr>
            <p:ph type="title"/>
          </p:nvPr>
        </p:nvSpPr>
        <p:spPr/>
        <p:txBody>
          <a:bodyPr>
            <a:normAutofit/>
          </a:bodyPr>
          <a:lstStyle/>
          <a:p>
            <a:r>
              <a:rPr lang="en-US" sz="3530" dirty="0"/>
              <a:t>Department of Cannabis Control</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4453FD00-3187-48F9-AE66-62861CD1DF83}"/>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25</a:t>
            </a:fld>
            <a:endParaRPr lang="en-US" dirty="0">
              <a:solidFill>
                <a:prstClr val="white"/>
              </a:solidFill>
              <a:latin typeface="Arial"/>
            </a:endParaRPr>
          </a:p>
        </p:txBody>
      </p:sp>
      <p:sp>
        <p:nvSpPr>
          <p:cNvPr id="3" name="TextBox 2">
            <a:extLst>
              <a:ext uri="{FF2B5EF4-FFF2-40B4-BE49-F238E27FC236}">
                <a16:creationId xmlns:a16="http://schemas.microsoft.com/office/drawing/2014/main" id="{06AD5F82-241A-4EFC-A647-A742BC3D26FF}"/>
              </a:ext>
            </a:extLst>
          </p:cNvPr>
          <p:cNvSpPr txBox="1"/>
          <p:nvPr/>
        </p:nvSpPr>
        <p:spPr>
          <a:xfrm>
            <a:off x="2271656" y="1823421"/>
            <a:ext cx="3824344" cy="445378"/>
          </a:xfrm>
          <a:prstGeom prst="rect">
            <a:avLst/>
          </a:prstGeom>
          <a:noFill/>
        </p:spPr>
        <p:txBody>
          <a:bodyPr wrap="square" rtlCol="0">
            <a:spAutoFit/>
          </a:bodyPr>
          <a:lstStyle/>
          <a:p>
            <a:pPr defTabSz="403433"/>
            <a:r>
              <a:rPr lang="en-US" sz="2294" i="1" dirty="0">
                <a:solidFill>
                  <a:srgbClr val="163A5A"/>
                </a:solidFill>
                <a:latin typeface="Arial"/>
                <a:hlinkClick r:id="rId3"/>
              </a:rPr>
              <a:t>www.cannabis.ca.gov/</a:t>
            </a:r>
            <a:endParaRPr lang="en-US" sz="2294" dirty="0">
              <a:solidFill>
                <a:srgbClr val="163A5A"/>
              </a:solidFill>
              <a:latin typeface="Arial"/>
            </a:endParaRPr>
          </a:p>
        </p:txBody>
      </p:sp>
      <p:pic>
        <p:nvPicPr>
          <p:cNvPr id="7" name="Picture 6" descr="screenshot of the Department of Cannabis Control website">
            <a:extLst>
              <a:ext uri="{FF2B5EF4-FFF2-40B4-BE49-F238E27FC236}">
                <a16:creationId xmlns:a16="http://schemas.microsoft.com/office/drawing/2014/main" id="{9DA8ADCA-824F-4A00-8697-A4ADAB0C9ECD}"/>
              </a:ext>
            </a:extLst>
          </p:cNvPr>
          <p:cNvPicPr>
            <a:picLocks noChangeAspect="1"/>
          </p:cNvPicPr>
          <p:nvPr/>
        </p:nvPicPr>
        <p:blipFill>
          <a:blip r:embed="rId4"/>
          <a:stretch>
            <a:fillRect/>
          </a:stretch>
        </p:blipFill>
        <p:spPr>
          <a:xfrm>
            <a:off x="3699734" y="2501153"/>
            <a:ext cx="4792532" cy="3713843"/>
          </a:xfrm>
          <a:prstGeom prst="rect">
            <a:avLst/>
          </a:prstGeom>
        </p:spPr>
      </p:pic>
    </p:spTree>
    <p:extLst>
      <p:ext uri="{BB962C8B-B14F-4D97-AF65-F5344CB8AC3E}">
        <p14:creationId xmlns:p14="http://schemas.microsoft.com/office/powerpoint/2010/main" val="146987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0EC5-4BBB-43A8-93A8-F4B1C9160583}"/>
              </a:ext>
            </a:extLst>
          </p:cNvPr>
          <p:cNvSpPr>
            <a:spLocks noGrp="1"/>
          </p:cNvSpPr>
          <p:nvPr>
            <p:ph type="title"/>
          </p:nvPr>
        </p:nvSpPr>
        <p:spPr/>
        <p:txBody>
          <a:bodyPr>
            <a:normAutofit/>
          </a:bodyPr>
          <a:lstStyle/>
          <a:p>
            <a:r>
              <a:rPr lang="en-US" sz="3530" dirty="0"/>
              <a:t>Customer Service Center</a:t>
            </a:r>
          </a:p>
        </p:txBody>
      </p:sp>
      <p:sp>
        <p:nvSpPr>
          <p:cNvPr id="4" name="Slide Number Placeholder 3">
            <a:extLst>
              <a:ext uri="{FF2B5EF4-FFF2-40B4-BE49-F238E27FC236}">
                <a16:creationId xmlns:a16="http://schemas.microsoft.com/office/drawing/2014/main" id="{D2B1705D-BE47-4DEB-821E-D351A2711525}"/>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26</a:t>
            </a:fld>
            <a:endParaRPr lang="en-US" dirty="0">
              <a:solidFill>
                <a:prstClr val="white"/>
              </a:solidFill>
              <a:latin typeface="Arial"/>
            </a:endParaRPr>
          </a:p>
        </p:txBody>
      </p:sp>
      <p:sp>
        <p:nvSpPr>
          <p:cNvPr id="5" name="Footer Placeholder 4">
            <a:extLst>
              <a:ext uri="{FF2B5EF4-FFF2-40B4-BE49-F238E27FC236}">
                <a16:creationId xmlns:a16="http://schemas.microsoft.com/office/drawing/2014/main" id="{7551244E-D8AA-4884-BBC8-9570A8C201FA}"/>
              </a:ext>
            </a:extLst>
          </p:cNvPr>
          <p:cNvSpPr>
            <a:spLocks noGrp="1"/>
          </p:cNvSpPr>
          <p:nvPr>
            <p:ph type="ftr" sz="quarter" idx="13"/>
          </p:nvPr>
        </p:nvSpPr>
        <p:spPr>
          <a:xfrm>
            <a:off x="2268631" y="6406916"/>
            <a:ext cx="7214346" cy="365592"/>
          </a:xfrm>
          <a:prstGeom prst="rect">
            <a:avLst/>
          </a:prstGeom>
        </p:spPr>
        <p:txBody>
          <a:bodyPr vert="horz" lIns="80682" tIns="40341" rIns="80682" bIns="40341" rtlCol="0" anchor="ctr"/>
          <a:lstStyle>
            <a:defPPr>
              <a:defRPr lang="en-US"/>
            </a:defPPr>
            <a:lvl1pPr marL="0" algn="ctr" defTabSz="403433" rtl="0" eaLnBrk="1" latinLnBrk="0" hangingPunct="1">
              <a:defRPr sz="1235" kern="1200">
                <a:solidFill>
                  <a:schemeClr val="bg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a:lstStyle>
          <a:p>
            <a:endParaRPr lang="en-US" dirty="0">
              <a:solidFill>
                <a:prstClr val="white"/>
              </a:solidFill>
              <a:latin typeface="Arial"/>
            </a:endParaRPr>
          </a:p>
        </p:txBody>
      </p:sp>
      <p:graphicFrame>
        <p:nvGraphicFramePr>
          <p:cNvPr id="14" name="Content Placeholder 5" descr="Infographic for Customer Service Center. Customer service representatives can walk you through your tax return or the registration process, as well as answer your general tax questions.&#10;1-800-400-7115 (CRS:711) &#10;Monday – Friday from 8:00 a.m. to 5:00 p.m. (Pacific time), except state holidays. 24-hour voice recordings on specific topics. For the hearing impaired (CRS:711).">
            <a:extLst>
              <a:ext uri="{FF2B5EF4-FFF2-40B4-BE49-F238E27FC236}">
                <a16:creationId xmlns:a16="http://schemas.microsoft.com/office/drawing/2014/main" id="{C044615E-A56D-46AB-989B-6500C06794E6}"/>
              </a:ext>
            </a:extLst>
          </p:cNvPr>
          <p:cNvGraphicFramePr>
            <a:graphicFrameLocks noGrp="1"/>
          </p:cNvGraphicFramePr>
          <p:nvPr>
            <p:ph idx="1"/>
          </p:nvPr>
        </p:nvGraphicFramePr>
        <p:xfrm>
          <a:off x="2368475" y="1823421"/>
          <a:ext cx="7656755" cy="451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8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6F96-8DA0-4077-9C91-1DA5605683B3}"/>
              </a:ext>
            </a:extLst>
          </p:cNvPr>
          <p:cNvSpPr>
            <a:spLocks noGrp="1"/>
          </p:cNvSpPr>
          <p:nvPr>
            <p:ph type="title"/>
          </p:nvPr>
        </p:nvSpPr>
        <p:spPr/>
        <p:txBody>
          <a:bodyPr>
            <a:normAutofit/>
          </a:bodyPr>
          <a:lstStyle/>
          <a:p>
            <a:r>
              <a:rPr lang="en-US" sz="3530" dirty="0"/>
              <a:t>Sign Up for CDTFA Updates</a:t>
            </a:r>
            <a:endParaRPr lang="en-US" sz="3530" i="1" strike="sngStrike" dirty="0">
              <a:solidFill>
                <a:srgbClr val="FF0000"/>
              </a:solidFill>
            </a:endParaRPr>
          </a:p>
        </p:txBody>
      </p:sp>
      <p:sp>
        <p:nvSpPr>
          <p:cNvPr id="3" name="Content Placeholder 2" descr="Sign up for CDTFA Updates">
            <a:extLst>
              <a:ext uri="{FF2B5EF4-FFF2-40B4-BE49-F238E27FC236}">
                <a16:creationId xmlns:a16="http://schemas.microsoft.com/office/drawing/2014/main" id="{F50D51B4-8250-4EAC-8865-413E9D7CE28E}"/>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5BC667B-1B70-464D-A1DE-0F37F3D9B9E6}"/>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27</a:t>
            </a:fld>
            <a:endParaRPr lang="en-US" dirty="0">
              <a:solidFill>
                <a:prstClr val="white"/>
              </a:solidFill>
              <a:latin typeface="Arial"/>
            </a:endParaRPr>
          </a:p>
        </p:txBody>
      </p:sp>
      <p:pic>
        <p:nvPicPr>
          <p:cNvPr id="6" name="Picture 5" descr="screenshot of &quot;sign up for CDTFA Updates&quot; webpage with an arrow pointing to the cannabis outreach link">
            <a:extLst>
              <a:ext uri="{FF2B5EF4-FFF2-40B4-BE49-F238E27FC236}">
                <a16:creationId xmlns:a16="http://schemas.microsoft.com/office/drawing/2014/main" id="{9C2D597A-E93C-413C-8CF1-353B2E1C83EE}"/>
              </a:ext>
            </a:extLst>
          </p:cNvPr>
          <p:cNvPicPr>
            <a:picLocks noChangeAspect="1"/>
          </p:cNvPicPr>
          <p:nvPr/>
        </p:nvPicPr>
        <p:blipFill>
          <a:blip r:embed="rId3"/>
          <a:stretch>
            <a:fillRect/>
          </a:stretch>
        </p:blipFill>
        <p:spPr>
          <a:xfrm>
            <a:off x="3448180" y="2465575"/>
            <a:ext cx="5295640" cy="3711388"/>
          </a:xfrm>
          <a:prstGeom prst="rect">
            <a:avLst/>
          </a:prstGeom>
        </p:spPr>
      </p:pic>
      <p:sp>
        <p:nvSpPr>
          <p:cNvPr id="5" name="TextBox 4">
            <a:extLst>
              <a:ext uri="{FF2B5EF4-FFF2-40B4-BE49-F238E27FC236}">
                <a16:creationId xmlns:a16="http://schemas.microsoft.com/office/drawing/2014/main" id="{9E889C97-A2BB-494C-B200-FF7ACC7CAEA2}"/>
              </a:ext>
            </a:extLst>
          </p:cNvPr>
          <p:cNvSpPr txBox="1"/>
          <p:nvPr/>
        </p:nvSpPr>
        <p:spPr>
          <a:xfrm>
            <a:off x="2268632" y="1825625"/>
            <a:ext cx="5794001" cy="445378"/>
          </a:xfrm>
          <a:prstGeom prst="rect">
            <a:avLst/>
          </a:prstGeom>
          <a:noFill/>
        </p:spPr>
        <p:txBody>
          <a:bodyPr wrap="square" rtlCol="0">
            <a:spAutoFit/>
          </a:bodyPr>
          <a:lstStyle/>
          <a:p>
            <a:pPr defTabSz="403433"/>
            <a:r>
              <a:rPr lang="en-US" sz="2294" i="1" dirty="0">
                <a:solidFill>
                  <a:srgbClr val="163A5A"/>
                </a:solidFill>
                <a:latin typeface="Arial"/>
                <a:hlinkClick r:id="rId4"/>
              </a:rPr>
              <a:t>www.cdtfa.ca.gov/subscribe/</a:t>
            </a:r>
            <a:endParaRPr lang="en-US" sz="2294" dirty="0">
              <a:solidFill>
                <a:srgbClr val="163A5A"/>
              </a:solidFill>
              <a:latin typeface="Arial"/>
            </a:endParaRPr>
          </a:p>
        </p:txBody>
      </p:sp>
      <p:sp>
        <p:nvSpPr>
          <p:cNvPr id="8" name="Oval" descr="Around authentication entry to logon " title="Oval">
            <a:extLst>
              <a:ext uri="{FF2B5EF4-FFF2-40B4-BE49-F238E27FC236}">
                <a16:creationId xmlns:a16="http://schemas.microsoft.com/office/drawing/2014/main" id="{898A814A-1ADE-4AE4-87FE-696B4A1E901D}"/>
              </a:ext>
            </a:extLst>
          </p:cNvPr>
          <p:cNvSpPr>
            <a:spLocks noChangeArrowheads="1"/>
          </p:cNvSpPr>
          <p:nvPr/>
        </p:nvSpPr>
        <p:spPr bwMode="auto">
          <a:xfrm flipH="1">
            <a:off x="3448179" y="5367380"/>
            <a:ext cx="1157200" cy="406273"/>
          </a:xfrm>
          <a:prstGeom prst="ellipse">
            <a:avLst/>
          </a:prstGeom>
          <a:noFill/>
          <a:ln w="38100" cap="rnd" algn="ctr">
            <a:solidFill>
              <a:srgbClr val="FFC000"/>
            </a:solidFill>
            <a:round/>
            <a:headEnd/>
            <a:tailEnd/>
          </a:ln>
        </p:spPr>
        <p:txBody>
          <a:bodyPr wrap="none" anchor="ctr"/>
          <a:lstStyle/>
          <a:p>
            <a:pPr defTabSz="403433" eaLnBrk="0" hangingPunct="0"/>
            <a:endParaRPr lang="en-US" sz="1588" dirty="0">
              <a:solidFill>
                <a:srgbClr val="163A5A"/>
              </a:solidFill>
              <a:latin typeface="Arial"/>
            </a:endParaRPr>
          </a:p>
        </p:txBody>
      </p:sp>
    </p:spTree>
    <p:extLst>
      <p:ext uri="{BB962C8B-B14F-4D97-AF65-F5344CB8AC3E}">
        <p14:creationId xmlns:p14="http://schemas.microsoft.com/office/powerpoint/2010/main" val="351550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58AF9F-79D0-4E8B-A1A0-4CFBDCF384B2}"/>
              </a:ext>
            </a:extLst>
          </p:cNvPr>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28</a:t>
            </a:fld>
            <a:endParaRPr lang="en-US" dirty="0">
              <a:solidFill>
                <a:prstClr val="white"/>
              </a:solidFill>
              <a:latin typeface="Arial"/>
            </a:endParaRPr>
          </a:p>
        </p:txBody>
      </p:sp>
      <p:sp>
        <p:nvSpPr>
          <p:cNvPr id="5" name="Footer Placeholder 4">
            <a:extLst>
              <a:ext uri="{FF2B5EF4-FFF2-40B4-BE49-F238E27FC236}">
                <a16:creationId xmlns:a16="http://schemas.microsoft.com/office/drawing/2014/main" id="{559BE6E6-6EA3-4ACE-A510-9755FE7FB8A6}"/>
              </a:ext>
            </a:extLst>
          </p:cNvPr>
          <p:cNvSpPr>
            <a:spLocks noGrp="1"/>
          </p:cNvSpPr>
          <p:nvPr>
            <p:ph type="ftr" sz="quarter" idx="13"/>
          </p:nvPr>
        </p:nvSpPr>
        <p:spPr>
          <a:xfrm>
            <a:off x="2268631" y="6406916"/>
            <a:ext cx="7214346" cy="365592"/>
          </a:xfrm>
          <a:prstGeom prst="rect">
            <a:avLst/>
          </a:prstGeom>
        </p:spPr>
        <p:txBody>
          <a:bodyPr vert="horz" lIns="80682" tIns="40341" rIns="80682" bIns="40341" rtlCol="0" anchor="ctr"/>
          <a:lstStyle>
            <a:defPPr>
              <a:defRPr lang="en-US"/>
            </a:defPPr>
            <a:lvl1pPr marL="0" algn="ctr" defTabSz="403433" rtl="0" eaLnBrk="1" latinLnBrk="0" hangingPunct="1">
              <a:defRPr sz="1235" kern="1200">
                <a:solidFill>
                  <a:schemeClr val="bg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a:lstStyle>
          <a:p>
            <a:endParaRPr lang="en-US" dirty="0">
              <a:solidFill>
                <a:prstClr val="white"/>
              </a:solidFill>
              <a:latin typeface="Arial"/>
            </a:endParaRPr>
          </a:p>
        </p:txBody>
      </p:sp>
      <p:sp>
        <p:nvSpPr>
          <p:cNvPr id="6" name="Title 1">
            <a:extLst>
              <a:ext uri="{FF2B5EF4-FFF2-40B4-BE49-F238E27FC236}">
                <a16:creationId xmlns:a16="http://schemas.microsoft.com/office/drawing/2014/main" id="{32FC248F-AFE1-403F-B0E0-8344737E418F}"/>
              </a:ext>
            </a:extLst>
          </p:cNvPr>
          <p:cNvSpPr>
            <a:spLocks noGrp="1"/>
          </p:cNvSpPr>
          <p:nvPr>
            <p:ph type="title"/>
          </p:nvPr>
        </p:nvSpPr>
        <p:spPr>
          <a:xfrm>
            <a:off x="2268631" y="712825"/>
            <a:ext cx="7654738" cy="977865"/>
          </a:xfrm>
        </p:spPr>
        <p:txBody>
          <a:bodyPr>
            <a:normAutofit/>
          </a:bodyPr>
          <a:lstStyle/>
          <a:p>
            <a:r>
              <a:rPr lang="en-US" sz="3530" dirty="0"/>
              <a:t>Taxpayers’ Rights Advocate</a:t>
            </a:r>
          </a:p>
        </p:txBody>
      </p:sp>
      <p:sp>
        <p:nvSpPr>
          <p:cNvPr id="9" name="Rectangle 8">
            <a:extLst>
              <a:ext uri="{FF2B5EF4-FFF2-40B4-BE49-F238E27FC236}">
                <a16:creationId xmlns:a16="http://schemas.microsoft.com/office/drawing/2014/main" id="{7CA29F38-9FF5-4B95-892E-658958BA23E9}"/>
              </a:ext>
            </a:extLst>
          </p:cNvPr>
          <p:cNvSpPr/>
          <p:nvPr/>
        </p:nvSpPr>
        <p:spPr>
          <a:xfrm>
            <a:off x="2268630" y="1823421"/>
            <a:ext cx="3921499" cy="3751027"/>
          </a:xfrm>
          <a:prstGeom prst="rect">
            <a:avLst/>
          </a:prstGeom>
        </p:spPr>
        <p:txBody>
          <a:bodyPr wrap="square">
            <a:spAutoFit/>
          </a:bodyPr>
          <a:lstStyle/>
          <a:p>
            <a:pPr defTabSz="403433">
              <a:spcBef>
                <a:spcPts val="971"/>
              </a:spcBef>
            </a:pPr>
            <a:r>
              <a:rPr lang="en-US" sz="2294" dirty="0">
                <a:solidFill>
                  <a:srgbClr val="003C4C"/>
                </a:solidFill>
                <a:latin typeface="Arial"/>
              </a:rPr>
              <a:t>1-888-324-2798</a:t>
            </a:r>
          </a:p>
          <a:p>
            <a:pPr defTabSz="403433">
              <a:spcBef>
                <a:spcPts val="971"/>
              </a:spcBef>
            </a:pPr>
            <a:r>
              <a:rPr lang="en-US" sz="2294" dirty="0">
                <a:solidFill>
                  <a:srgbClr val="003C4C"/>
                </a:solidFill>
                <a:latin typeface="Arial"/>
              </a:rPr>
              <a:t>If you are unable to resolve any tax issues through normal channels with CDTFA or if you would like more information regarding your rights, contact the Taxpayers’ Rights Advocate Office at </a:t>
            </a:r>
            <a:r>
              <a:rPr lang="en-US" sz="2294" i="1" dirty="0">
                <a:solidFill>
                  <a:srgbClr val="0000FF"/>
                </a:solidFill>
                <a:latin typeface="Arial"/>
                <a:hlinkClick r:id="rId3"/>
              </a:rPr>
              <a:t>www.cdtfa.ca.gov/tra/.</a:t>
            </a:r>
            <a:endParaRPr lang="en-US" sz="2294" i="1" dirty="0">
              <a:solidFill>
                <a:srgbClr val="0000FF"/>
              </a:solidFill>
              <a:latin typeface="Arial"/>
            </a:endParaRPr>
          </a:p>
        </p:txBody>
      </p:sp>
      <p:pic>
        <p:nvPicPr>
          <p:cNvPr id="10" name="Picture 4102" descr="Business handshake">
            <a:extLst>
              <a:ext uri="{FF2B5EF4-FFF2-40B4-BE49-F238E27FC236}">
                <a16:creationId xmlns:a16="http://schemas.microsoft.com/office/drawing/2014/main" id="{4F856896-CE57-470B-9898-51652E7D69DF}"/>
              </a:ext>
              <a:ext uri="{C183D7F6-B498-43B3-948B-1728B52AA6E4}">
                <adec:decorative xmlns:adec="http://schemas.microsoft.com/office/drawing/2017/decorative" val="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367" b="11149"/>
          <a:stretch/>
        </p:blipFill>
        <p:spPr bwMode="auto">
          <a:xfrm>
            <a:off x="6473078" y="1998480"/>
            <a:ext cx="3468208" cy="3195445"/>
          </a:xfrm>
          <a:prstGeom prst="rect">
            <a:avLst/>
          </a:prstGeom>
        </p:spPr>
      </p:pic>
    </p:spTree>
    <p:extLst>
      <p:ext uri="{BB962C8B-B14F-4D97-AF65-F5344CB8AC3E}">
        <p14:creationId xmlns:p14="http://schemas.microsoft.com/office/powerpoint/2010/main" val="27773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30" dirty="0"/>
              <a:t>Cannabis Retailer</a:t>
            </a:r>
          </a:p>
        </p:txBody>
      </p:sp>
      <p:sp>
        <p:nvSpPr>
          <p:cNvPr id="3" name="Content Placeholder 2"/>
          <p:cNvSpPr>
            <a:spLocks noGrp="1"/>
          </p:cNvSpPr>
          <p:nvPr>
            <p:ph idx="1"/>
          </p:nvPr>
        </p:nvSpPr>
        <p:spPr/>
        <p:txBody>
          <a:bodyPr/>
          <a:lstStyle/>
          <a:p>
            <a:pPr marL="0" indent="0">
              <a:buNone/>
            </a:pPr>
            <a:r>
              <a:rPr lang="en-US" dirty="0"/>
              <a:t>A cannabis retailer is a person who engages in retail sales or deliveries of cannabis or cannabis products to customers. This includes microbusinesses authorized to sell cannabis at retail.</a:t>
            </a:r>
          </a:p>
          <a:p>
            <a:pPr marL="0" indent="0">
              <a:buNone/>
            </a:pPr>
            <a:endParaRPr lang="en-US" dirty="0"/>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3</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pic>
        <p:nvPicPr>
          <p:cNvPr id="7" name="Picture 6" descr="Someone buying cannabis">
            <a:extLst>
              <a:ext uri="{FF2B5EF4-FFF2-40B4-BE49-F238E27FC236}">
                <a16:creationId xmlns:a16="http://schemas.microsoft.com/office/drawing/2014/main" id="{3F834EEE-58C2-4606-BEA1-3BA8387AF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741" y="3253025"/>
            <a:ext cx="4347134" cy="2892151"/>
          </a:xfrm>
          <a:prstGeom prst="rect">
            <a:avLst/>
          </a:prstGeom>
        </p:spPr>
      </p:pic>
    </p:spTree>
    <p:extLst>
      <p:ext uri="{BB962C8B-B14F-4D97-AF65-F5344CB8AC3E}">
        <p14:creationId xmlns:p14="http://schemas.microsoft.com/office/powerpoint/2010/main" val="317223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30" dirty="0"/>
              <a:t>Cannabis Tax Law</a:t>
            </a:r>
          </a:p>
        </p:txBody>
      </p:sp>
      <p:sp>
        <p:nvSpPr>
          <p:cNvPr id="3" name="Content Placeholder 2"/>
          <p:cNvSpPr>
            <a:spLocks noGrp="1"/>
          </p:cNvSpPr>
          <p:nvPr>
            <p:ph idx="1"/>
          </p:nvPr>
        </p:nvSpPr>
        <p:spPr/>
        <p:txBody>
          <a:bodyPr/>
          <a:lstStyle/>
          <a:p>
            <a:r>
              <a:rPr lang="en-US" dirty="0"/>
              <a:t>November 8, 2016 – Under Proposition 64, voters approved legalizing adult use of cannabis.</a:t>
            </a:r>
          </a:p>
          <a:p>
            <a:r>
              <a:rPr lang="en-US" dirty="0"/>
              <a:t>June 30, 2022 – Cannabis tax reform under AB 195:</a:t>
            </a:r>
          </a:p>
          <a:p>
            <a:pPr lvl="1"/>
            <a:r>
              <a:rPr lang="en-US" dirty="0"/>
              <a:t>Ended the cultivation tax as of July 1, 2022. </a:t>
            </a:r>
          </a:p>
          <a:p>
            <a:pPr lvl="1"/>
            <a:r>
              <a:rPr lang="en-US" dirty="0"/>
              <a:t>Moves the collection and payment of the cannabis excise tax from the distributor to the cannabis retailer, for retail sales of cannabis or cannabis products made on and after January 1, 2023.</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4</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spTree>
    <p:extLst>
      <p:ext uri="{BB962C8B-B14F-4D97-AF65-F5344CB8AC3E}">
        <p14:creationId xmlns:p14="http://schemas.microsoft.com/office/powerpoint/2010/main" val="179841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31" y="681038"/>
            <a:ext cx="7654738" cy="977865"/>
          </a:xfrm>
        </p:spPr>
        <p:txBody>
          <a:bodyPr>
            <a:normAutofit/>
          </a:bodyPr>
          <a:lstStyle/>
          <a:p>
            <a:r>
              <a:rPr lang="en-US" sz="3530" dirty="0"/>
              <a:t>Cannabis Cultivation Tax Ends</a:t>
            </a:r>
          </a:p>
        </p:txBody>
      </p:sp>
      <p:sp>
        <p:nvSpPr>
          <p:cNvPr id="3" name="Content Placeholder 2"/>
          <p:cNvSpPr>
            <a:spLocks noGrp="1"/>
          </p:cNvSpPr>
          <p:nvPr>
            <p:ph idx="1"/>
          </p:nvPr>
        </p:nvSpPr>
        <p:spPr>
          <a:xfrm>
            <a:off x="2414067" y="1995699"/>
            <a:ext cx="7509302" cy="3088570"/>
          </a:xfrm>
        </p:spPr>
        <p:txBody>
          <a:bodyPr>
            <a:normAutofit/>
          </a:bodyPr>
          <a:lstStyle/>
          <a:p>
            <a:pPr marL="0" indent="0">
              <a:buNone/>
            </a:pPr>
            <a:r>
              <a:rPr lang="en-US" dirty="0"/>
              <a:t>Beginning January 1, 2018, through June 30, 2022:</a:t>
            </a:r>
          </a:p>
          <a:p>
            <a:r>
              <a:rPr lang="en-US" dirty="0"/>
              <a:t>The cultivation tax was imposed on all harvested cannabis that entered the commercial market.</a:t>
            </a:r>
          </a:p>
          <a:p>
            <a:r>
              <a:rPr lang="en-US" dirty="0"/>
              <a:t>Applied to cultivators of cannabis.</a:t>
            </a:r>
          </a:p>
          <a:p>
            <a:r>
              <a:rPr lang="en-US" dirty="0"/>
              <a:t>Cultivators were responsible for paying the cultivation tax to the distributor or to the manufacturer.</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5</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spTree>
    <p:extLst>
      <p:ext uri="{BB962C8B-B14F-4D97-AF65-F5344CB8AC3E}">
        <p14:creationId xmlns:p14="http://schemas.microsoft.com/office/powerpoint/2010/main" val="14157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Cannabis Cultivation Tax Ends </a:t>
            </a:r>
            <a:r>
              <a:rPr lang="en-US" sz="3530" dirty="0"/>
              <a:t>	</a:t>
            </a:r>
            <a:r>
              <a:rPr lang="en-US" sz="2824" i="1" dirty="0"/>
              <a:t>(continued)</a:t>
            </a:r>
            <a:endParaRPr lang="en-US" sz="3530" i="1" dirty="0"/>
          </a:p>
        </p:txBody>
      </p:sp>
      <p:sp>
        <p:nvSpPr>
          <p:cNvPr id="3" name="Content Placeholder 2"/>
          <p:cNvSpPr>
            <a:spLocks noGrp="1"/>
          </p:cNvSpPr>
          <p:nvPr>
            <p:ph idx="1"/>
          </p:nvPr>
        </p:nvSpPr>
        <p:spPr/>
        <p:txBody>
          <a:bodyPr>
            <a:normAutofit/>
          </a:bodyPr>
          <a:lstStyle/>
          <a:p>
            <a:pPr marL="0" indent="0">
              <a:buNone/>
            </a:pPr>
            <a:r>
              <a:rPr lang="en-US" dirty="0"/>
              <a:t>On and after July 1, 2022:</a:t>
            </a:r>
          </a:p>
          <a:p>
            <a:r>
              <a:rPr lang="en-US" dirty="0"/>
              <a:t>The cultivation tax is no longer imposed on harvested cannabis that enters the commercial market.</a:t>
            </a:r>
          </a:p>
          <a:p>
            <a:r>
              <a:rPr lang="en-US" dirty="0"/>
              <a:t>Distributors, manufacturers, and cultivators are no longer required to collect or pay the cultivation tax.</a:t>
            </a:r>
          </a:p>
          <a:p>
            <a:r>
              <a:rPr lang="en-US" dirty="0"/>
              <a:t>Any cultivation tax collected on cannabis that enters the commercial market on and after July 1, 2022, must be returned to the cultivator that originally paid it.</a:t>
            </a:r>
          </a:p>
          <a:p>
            <a:r>
              <a:rPr lang="en-US" dirty="0"/>
              <a:t>If cultivation tax cannot be returned, it must be paid to CDTFA as excess cultivation tax collected.</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6</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spTree>
    <p:extLst>
      <p:ext uri="{BB962C8B-B14F-4D97-AF65-F5344CB8AC3E}">
        <p14:creationId xmlns:p14="http://schemas.microsoft.com/office/powerpoint/2010/main" val="127629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30" dirty="0"/>
              <a:t>Cannabis Excise Tax</a:t>
            </a:r>
          </a:p>
        </p:txBody>
      </p:sp>
      <p:sp>
        <p:nvSpPr>
          <p:cNvPr id="3" name="Content Placeholder 2"/>
          <p:cNvSpPr>
            <a:spLocks noGrp="1"/>
          </p:cNvSpPr>
          <p:nvPr>
            <p:ph idx="1"/>
          </p:nvPr>
        </p:nvSpPr>
        <p:spPr>
          <a:xfrm>
            <a:off x="2268631" y="1825625"/>
            <a:ext cx="8000160" cy="4351338"/>
          </a:xfrm>
        </p:spPr>
        <p:txBody>
          <a:bodyPr>
            <a:normAutofit/>
          </a:bodyPr>
          <a:lstStyle/>
          <a:p>
            <a:pPr marL="0" indent="0">
              <a:buNone/>
            </a:pPr>
            <a:r>
              <a:rPr lang="en-US" dirty="0"/>
              <a:t>Beginning January 1, 2018, through December 31, 2022:</a:t>
            </a:r>
          </a:p>
          <a:p>
            <a:r>
              <a:rPr lang="en-US" sz="2118" dirty="0"/>
              <a:t>The Cannabis Tax Law imposes a 15 percent cannabis excise tax upon purchasers at the retail sale of cannabis or cannabis products.</a:t>
            </a:r>
          </a:p>
          <a:p>
            <a:r>
              <a:rPr lang="en-US" sz="2118" dirty="0"/>
              <a:t>Retailers are responsible for collecting the cannabis excise tax from purchasers at the time of the retail sale based on the average market price for retail sales of cannabis or cannabis products made before January 1, 2023.</a:t>
            </a:r>
          </a:p>
          <a:p>
            <a:r>
              <a:rPr lang="en-US" sz="2118" dirty="0"/>
              <a:t>Distributors are required to collect the cannabis excise tax from cannabis retailers for cannabis or cannabis products sold or transferred to a cannabis retailer before January 1, 2023.</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7</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spTree>
    <p:extLst>
      <p:ext uri="{BB962C8B-B14F-4D97-AF65-F5344CB8AC3E}">
        <p14:creationId xmlns:p14="http://schemas.microsoft.com/office/powerpoint/2010/main" val="153806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30" dirty="0"/>
              <a:t>Average Market Price –</a:t>
            </a:r>
            <a:br>
              <a:rPr lang="en-US" sz="3530" dirty="0"/>
            </a:br>
            <a:r>
              <a:rPr lang="en-US" sz="3530" dirty="0"/>
              <a:t>Applicable through December 31, 2022</a:t>
            </a:r>
          </a:p>
        </p:txBody>
      </p:sp>
      <p:sp>
        <p:nvSpPr>
          <p:cNvPr id="3" name="Content Placeholder 2"/>
          <p:cNvSpPr>
            <a:spLocks noGrp="1"/>
          </p:cNvSpPr>
          <p:nvPr>
            <p:ph idx="1"/>
          </p:nvPr>
        </p:nvSpPr>
        <p:spPr>
          <a:xfrm>
            <a:off x="2354156" y="1970086"/>
            <a:ext cx="7483689" cy="4351338"/>
          </a:xfrm>
        </p:spPr>
        <p:txBody>
          <a:bodyPr>
            <a:normAutofit/>
          </a:bodyPr>
          <a:lstStyle/>
          <a:p>
            <a:pPr marL="0" indent="0">
              <a:buNone/>
            </a:pPr>
            <a:r>
              <a:rPr lang="en-US" dirty="0"/>
              <a:t>January 1, 2018, through December 31, 2022:</a:t>
            </a:r>
          </a:p>
          <a:p>
            <a:r>
              <a:rPr lang="en-US" dirty="0"/>
              <a:t>Based on the type of transaction.</a:t>
            </a:r>
          </a:p>
          <a:p>
            <a:r>
              <a:rPr lang="en-US" dirty="0"/>
              <a:t>Arm’s length transaction</a:t>
            </a:r>
          </a:p>
          <a:p>
            <a:pPr lvl="1"/>
            <a:r>
              <a:rPr lang="en-US" sz="2294" dirty="0"/>
              <a:t>The average market price is the wholesale cost plus a mark-up.</a:t>
            </a:r>
          </a:p>
          <a:p>
            <a:r>
              <a:rPr lang="en-US" dirty="0"/>
              <a:t>Non-arm’s length transaction</a:t>
            </a:r>
          </a:p>
          <a:p>
            <a:pPr lvl="1"/>
            <a:r>
              <a:rPr lang="en-US" sz="2294" dirty="0"/>
              <a:t>The average market price is the cannabis retailer’s gross receipts from the retail sale.</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8</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spTree>
    <p:extLst>
      <p:ext uri="{BB962C8B-B14F-4D97-AF65-F5344CB8AC3E}">
        <p14:creationId xmlns:p14="http://schemas.microsoft.com/office/powerpoint/2010/main" val="71282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30" dirty="0"/>
              <a:t>Wholesale Cost – </a:t>
            </a:r>
            <a:br>
              <a:rPr lang="en-US" sz="3530" dirty="0"/>
            </a:br>
            <a:r>
              <a:rPr lang="en-US" sz="3530" dirty="0"/>
              <a:t>Applicable through December 31, 2022</a:t>
            </a:r>
          </a:p>
        </p:txBody>
      </p:sp>
      <p:sp>
        <p:nvSpPr>
          <p:cNvPr id="3" name="Content Placeholder 2"/>
          <p:cNvSpPr>
            <a:spLocks noGrp="1"/>
          </p:cNvSpPr>
          <p:nvPr>
            <p:ph idx="1"/>
          </p:nvPr>
        </p:nvSpPr>
        <p:spPr/>
        <p:txBody>
          <a:bodyPr/>
          <a:lstStyle/>
          <a:p>
            <a:pPr marL="0" indent="0">
              <a:buNone/>
            </a:pPr>
            <a:r>
              <a:rPr lang="en-US" dirty="0"/>
              <a:t>The wholesale cost is the amount paid by the cannabis retailer for the cannabis or cannabis products including transportation charges.</a:t>
            </a:r>
          </a:p>
        </p:txBody>
      </p:sp>
      <p:sp>
        <p:nvSpPr>
          <p:cNvPr id="4" name="Slide Number Placeholder 3"/>
          <p:cNvSpPr>
            <a:spLocks noGrp="1"/>
          </p:cNvSpPr>
          <p:nvPr>
            <p:ph type="sldNum" sz="quarter" idx="12"/>
          </p:nvPr>
        </p:nvSpPr>
        <p:spPr/>
        <p:txBody>
          <a:bodyPr/>
          <a:lstStyle/>
          <a:p>
            <a:pPr defTabSz="403433"/>
            <a:fld id="{EDDBD436-3668-4329-8B9E-84B4588FAAB2}" type="slidenum">
              <a:rPr lang="en-US">
                <a:solidFill>
                  <a:prstClr val="white"/>
                </a:solidFill>
                <a:latin typeface="Arial"/>
              </a:rPr>
              <a:pPr defTabSz="403433"/>
              <a:t>9</a:t>
            </a:fld>
            <a:endParaRPr lang="en-US" dirty="0">
              <a:solidFill>
                <a:prstClr val="white"/>
              </a:solidFill>
              <a:latin typeface="Arial"/>
            </a:endParaRPr>
          </a:p>
        </p:txBody>
      </p:sp>
      <p:sp>
        <p:nvSpPr>
          <p:cNvPr id="5" name="Footer Placeholder 4"/>
          <p:cNvSpPr>
            <a:spLocks noGrp="1"/>
          </p:cNvSpPr>
          <p:nvPr>
            <p:ph type="ftr" sz="quarter" idx="4294967295"/>
          </p:nvPr>
        </p:nvSpPr>
        <p:spPr>
          <a:xfrm>
            <a:off x="2268631" y="6406916"/>
            <a:ext cx="7214346" cy="365592"/>
          </a:xfrm>
        </p:spPr>
        <p:txBody>
          <a:bodyPr/>
          <a:lstStyle/>
          <a:p>
            <a:pPr defTabSz="403433"/>
            <a:endParaRPr lang="en-US" dirty="0">
              <a:solidFill>
                <a:prstClr val="white"/>
              </a:solidFill>
              <a:latin typeface="Arial"/>
            </a:endParaRPr>
          </a:p>
        </p:txBody>
      </p:sp>
      <p:pic>
        <p:nvPicPr>
          <p:cNvPr id="7" name="Picture 6" descr="Cannabis Sprouts">
            <a:extLst>
              <a:ext uri="{FF2B5EF4-FFF2-40B4-BE49-F238E27FC236}">
                <a16:creationId xmlns:a16="http://schemas.microsoft.com/office/drawing/2014/main" id="{58D6CA97-8665-4A1E-8667-BD7EEE789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665" y="3149301"/>
            <a:ext cx="3516278" cy="2847836"/>
          </a:xfrm>
          <a:prstGeom prst="rect">
            <a:avLst/>
          </a:prstGeom>
        </p:spPr>
      </p:pic>
    </p:spTree>
    <p:extLst>
      <p:ext uri="{BB962C8B-B14F-4D97-AF65-F5344CB8AC3E}">
        <p14:creationId xmlns:p14="http://schemas.microsoft.com/office/powerpoint/2010/main" val="34149476"/>
      </p:ext>
    </p:extLst>
  </p:cSld>
  <p:clrMapOvr>
    <a:masterClrMapping/>
  </p:clrMapOvr>
</p:sld>
</file>

<file path=ppt/theme/theme1.xml><?xml version="1.0" encoding="utf-8"?>
<a:theme xmlns:a="http://schemas.openxmlformats.org/drawingml/2006/main" name="CDTFA Custom Theme">
  <a:themeElements>
    <a:clrScheme name="CDTFA Colors">
      <a:dk1>
        <a:srgbClr val="163A5A"/>
      </a:dk1>
      <a:lt1>
        <a:sysClr val="window" lastClr="FFFFFF"/>
      </a:lt1>
      <a:dk2>
        <a:srgbClr val="000000"/>
      </a:dk2>
      <a:lt2>
        <a:srgbClr val="E7E6E6"/>
      </a:lt2>
      <a:accent1>
        <a:srgbClr val="1E4E79"/>
      </a:accent1>
      <a:accent2>
        <a:srgbClr val="FFC000"/>
      </a:accent2>
      <a:accent3>
        <a:srgbClr val="85C0FB"/>
      </a:accent3>
      <a:accent4>
        <a:srgbClr val="A8D08D"/>
      </a:accent4>
      <a:accent5>
        <a:srgbClr val="FFD965"/>
      </a:accent5>
      <a:accent6>
        <a:srgbClr val="70AD47"/>
      </a:accent6>
      <a:hlink>
        <a:srgbClr val="0000FF"/>
      </a:hlink>
      <a:folHlink>
        <a:srgbClr val="954F72"/>
      </a:folHlink>
    </a:clrScheme>
    <a:fontScheme name="CDTFA Theme Fonts">
      <a:majorFont>
        <a:latin typeface="Arial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DTFA Custom Theme">
  <a:themeElements>
    <a:clrScheme name="CDTFA Colors">
      <a:dk1>
        <a:srgbClr val="163A5A"/>
      </a:dk1>
      <a:lt1>
        <a:sysClr val="window" lastClr="FFFFFF"/>
      </a:lt1>
      <a:dk2>
        <a:srgbClr val="000000"/>
      </a:dk2>
      <a:lt2>
        <a:srgbClr val="E7E6E6"/>
      </a:lt2>
      <a:accent1>
        <a:srgbClr val="1E4E79"/>
      </a:accent1>
      <a:accent2>
        <a:srgbClr val="FFC000"/>
      </a:accent2>
      <a:accent3>
        <a:srgbClr val="85C0FB"/>
      </a:accent3>
      <a:accent4>
        <a:srgbClr val="A8D08D"/>
      </a:accent4>
      <a:accent5>
        <a:srgbClr val="FFD965"/>
      </a:accent5>
      <a:accent6>
        <a:srgbClr val="70AD47"/>
      </a:accent6>
      <a:hlink>
        <a:srgbClr val="0000FF"/>
      </a:hlink>
      <a:folHlink>
        <a:srgbClr val="954F72"/>
      </a:folHlink>
    </a:clrScheme>
    <a:fontScheme name="CDTFA Theme Fonts">
      <a:majorFont>
        <a:latin typeface="Arial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5239</Words>
  <Application>Microsoft Office PowerPoint</Application>
  <PresentationFormat>Widescreen</PresentationFormat>
  <Paragraphs>348</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Bold</vt:lpstr>
      <vt:lpstr>Calibri</vt:lpstr>
      <vt:lpstr>Gill Sans MT</vt:lpstr>
      <vt:lpstr>Symbol</vt:lpstr>
      <vt:lpstr>Times New Roman</vt:lpstr>
      <vt:lpstr>Wingdings</vt:lpstr>
      <vt:lpstr>CDTFA Custom Theme</vt:lpstr>
      <vt:lpstr>1_CDTFA Custom Theme</vt:lpstr>
      <vt:lpstr>  Tax Help for Cannabis Retailers</vt:lpstr>
      <vt:lpstr>Get it in Writing!</vt:lpstr>
      <vt:lpstr>Cannabis Retailer</vt:lpstr>
      <vt:lpstr>Cannabis Tax Law</vt:lpstr>
      <vt:lpstr>Cannabis Cultivation Tax Ends</vt:lpstr>
      <vt:lpstr>Cannabis Cultivation Tax Ends  (continued)</vt:lpstr>
      <vt:lpstr>Cannabis Excise Tax</vt:lpstr>
      <vt:lpstr>Average Market Price – Applicable through December 31, 2022</vt:lpstr>
      <vt:lpstr>Wholesale Cost –  Applicable through December 31, 2022</vt:lpstr>
      <vt:lpstr>Mark-Up Rate</vt:lpstr>
      <vt:lpstr>Excise Tax Computation</vt:lpstr>
      <vt:lpstr>Cannabis Excise Tax</vt:lpstr>
      <vt:lpstr>Cannabis Excise Tax – Credit for Tax Paid to a Distributor     </vt:lpstr>
      <vt:lpstr>Vendor Compensation</vt:lpstr>
      <vt:lpstr>Vendor Compensation Period</vt:lpstr>
      <vt:lpstr>Retain Vendor Compensation</vt:lpstr>
      <vt:lpstr>Gross Receipts</vt:lpstr>
      <vt:lpstr>Cannabis Excise Tax Example</vt:lpstr>
      <vt:lpstr>Requirements for  Cannabis Retailers</vt:lpstr>
      <vt:lpstr>Requirements for  Cannabis Retailers    (continued)</vt:lpstr>
      <vt:lpstr>Requirements for Cannabis  Cultivators, Manufacturers and Distributors</vt:lpstr>
      <vt:lpstr>Recordkeeping Requirements for the Cannabis Industry</vt:lpstr>
      <vt:lpstr>Recordkeeping Requirements for the Cannabis Industry   (continued)</vt:lpstr>
      <vt:lpstr>50 Percent (50%) Penalty for  Late Payment of Cannabis Taxes</vt:lpstr>
      <vt:lpstr>Department of Cannabis Control</vt:lpstr>
      <vt:lpstr>Customer Service Center</vt:lpstr>
      <vt:lpstr>Sign Up for CDTFA Updates</vt:lpstr>
      <vt:lpstr>Taxpayers’ Rights Advocate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Tax Help for Cannabis Retailers</dc:title>
  <dc:creator>Duckett, Brian</dc:creator>
  <cp:lastModifiedBy>Duckett, Brian</cp:lastModifiedBy>
  <cp:revision>2</cp:revision>
  <dcterms:created xsi:type="dcterms:W3CDTF">2024-02-05T18:17:29Z</dcterms:created>
  <dcterms:modified xsi:type="dcterms:W3CDTF">2024-02-06T17:13:59Z</dcterms:modified>
</cp:coreProperties>
</file>